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7"/>
  </p:notesMasterIdLst>
  <p:sldIdLst>
    <p:sldId id="256" r:id="rId2"/>
    <p:sldId id="423" r:id="rId3"/>
    <p:sldId id="421" r:id="rId4"/>
    <p:sldId id="422" r:id="rId5"/>
    <p:sldId id="424" r:id="rId6"/>
    <p:sldId id="425" r:id="rId7"/>
    <p:sldId id="426" r:id="rId8"/>
    <p:sldId id="427" r:id="rId9"/>
    <p:sldId id="428" r:id="rId10"/>
    <p:sldId id="429" r:id="rId11"/>
    <p:sldId id="430" r:id="rId12"/>
    <p:sldId id="431" r:id="rId13"/>
    <p:sldId id="432" r:id="rId14"/>
    <p:sldId id="433" r:id="rId15"/>
    <p:sldId id="434" r:id="rId16"/>
    <p:sldId id="435" r:id="rId17"/>
    <p:sldId id="436" r:id="rId18"/>
    <p:sldId id="437" r:id="rId19"/>
    <p:sldId id="438" r:id="rId20"/>
    <p:sldId id="439" r:id="rId21"/>
    <p:sldId id="440" r:id="rId22"/>
    <p:sldId id="441" r:id="rId23"/>
    <p:sldId id="442" r:id="rId24"/>
    <p:sldId id="443" r:id="rId25"/>
    <p:sldId id="444" r:id="rId26"/>
    <p:sldId id="445" r:id="rId27"/>
    <p:sldId id="446" r:id="rId28"/>
    <p:sldId id="447" r:id="rId29"/>
    <p:sldId id="448" r:id="rId30"/>
    <p:sldId id="449" r:id="rId31"/>
    <p:sldId id="450" r:id="rId32"/>
    <p:sldId id="451" r:id="rId33"/>
    <p:sldId id="452" r:id="rId34"/>
    <p:sldId id="453" r:id="rId35"/>
    <p:sldId id="454" r:id="rId36"/>
  </p:sldIdLst>
  <p:sldSz cx="10693400" cy="7569200"/>
  <p:notesSz cx="6858000" cy="9144000"/>
  <p:defaultTextStyle>
    <a:lvl1pPr defTabSz="457200">
      <a:defRPr>
        <a:latin typeface="Calibri"/>
        <a:ea typeface="Calibri"/>
        <a:cs typeface="Calibri"/>
        <a:sym typeface="Calibri"/>
      </a:defRPr>
    </a:lvl1pPr>
    <a:lvl2pPr indent="457200" defTabSz="457200">
      <a:defRPr>
        <a:latin typeface="Calibri"/>
        <a:ea typeface="Calibri"/>
        <a:cs typeface="Calibri"/>
        <a:sym typeface="Calibri"/>
      </a:defRPr>
    </a:lvl2pPr>
    <a:lvl3pPr indent="914400" defTabSz="457200">
      <a:defRPr>
        <a:latin typeface="Calibri"/>
        <a:ea typeface="Calibri"/>
        <a:cs typeface="Calibri"/>
        <a:sym typeface="Calibri"/>
      </a:defRPr>
    </a:lvl3pPr>
    <a:lvl4pPr indent="1371600" defTabSz="457200">
      <a:defRPr>
        <a:latin typeface="Calibri"/>
        <a:ea typeface="Calibri"/>
        <a:cs typeface="Calibri"/>
        <a:sym typeface="Calibri"/>
      </a:defRPr>
    </a:lvl4pPr>
    <a:lvl5pPr indent="1828800" defTabSz="457200">
      <a:defRPr>
        <a:latin typeface="Calibri"/>
        <a:ea typeface="Calibri"/>
        <a:cs typeface="Calibri"/>
        <a:sym typeface="Calibri"/>
      </a:defRPr>
    </a:lvl5pPr>
    <a:lvl6pPr indent="2286000" defTabSz="457200">
      <a:defRPr>
        <a:latin typeface="Calibri"/>
        <a:ea typeface="Calibri"/>
        <a:cs typeface="Calibri"/>
        <a:sym typeface="Calibri"/>
      </a:defRPr>
    </a:lvl6pPr>
    <a:lvl7pPr indent="2743200" defTabSz="457200">
      <a:defRPr>
        <a:latin typeface="Calibri"/>
        <a:ea typeface="Calibri"/>
        <a:cs typeface="Calibri"/>
        <a:sym typeface="Calibri"/>
      </a:defRPr>
    </a:lvl7pPr>
    <a:lvl8pPr indent="3200400" defTabSz="457200">
      <a:defRPr>
        <a:latin typeface="Calibri"/>
        <a:ea typeface="Calibri"/>
        <a:cs typeface="Calibri"/>
        <a:sym typeface="Calibri"/>
      </a:defRPr>
    </a:lvl8pPr>
    <a:lvl9pPr indent="3657600" defTabSz="457200">
      <a:defRPr>
        <a:latin typeface="Calibri"/>
        <a:ea typeface="Calibri"/>
        <a:cs typeface="Calibri"/>
        <a:sym typeface="Calibri"/>
      </a:defRPr>
    </a:lvl9pPr>
  </p:defaultTextStyle>
  <p:extLst>
    <p:ext uri="{EFAFB233-063F-42B5-8137-9DF3F51BA10A}">
      <p15:sldGuideLst xmlns:p15="http://schemas.microsoft.com/office/powerpoint/2012/main">
        <p15:guide id="1" orient="horz" pos="2384">
          <p15:clr>
            <a:srgbClr val="A4A3A4"/>
          </p15:clr>
        </p15:guide>
        <p15:guide id="2" pos="336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BE088"/>
    <a:srgbClr val="0091B3"/>
    <a:srgbClr val="58CDD0"/>
    <a:srgbClr val="60CED2"/>
    <a:srgbClr val="93DFE1"/>
    <a:srgbClr val="C4EDEE"/>
    <a:srgbClr val="F1ECA9"/>
    <a:srgbClr val="DCE9B0"/>
    <a:srgbClr val="FFFF66"/>
    <a:srgbClr val="00AA4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CFD7E7"/>
          </a:solidFill>
        </a:fill>
      </a:tcStyle>
    </a:wholeTbl>
    <a:band2H>
      <a:tcTxStyle/>
      <a:tcStyle>
        <a:tcBdr/>
        <a:fill>
          <a:solidFill>
            <a:srgbClr val="E8ECF4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4F81BD"/>
          </a:solidFill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4F81BD"/>
          </a:solidFill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4F81BD"/>
          </a:solidFill>
        </a:fill>
      </a:tcStyle>
    </a:firstRow>
  </a:tblStyle>
  <a:tblStyle styleId="{C7B018BB-80A7-4F77-B60F-C8B233D01FF8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DEE7D0"/>
          </a:solidFill>
        </a:fill>
      </a:tcStyle>
    </a:wholeTbl>
    <a:band2H>
      <a:tcTxStyle/>
      <a:tcStyle>
        <a:tcBdr/>
        <a:fill>
          <a:solidFill>
            <a:srgbClr val="EFF3E9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9BBB59"/>
          </a:solidFill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9BBB59"/>
          </a:solidFill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9BBB59"/>
          </a:solidFill>
        </a:fill>
      </a:tcStyle>
    </a:firstRow>
  </a:tblStyle>
  <a:tblStyle styleId="{EEE7283C-3CF3-47DC-8721-378D4A62B228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FCDCCE"/>
          </a:solidFill>
        </a:fill>
      </a:tcStyle>
    </a:wholeTbl>
    <a:band2H>
      <a:tcTxStyle/>
      <a:tcStyle>
        <a:tcBdr/>
        <a:fill>
          <a:solidFill>
            <a:srgbClr val="FDEEE8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F79646"/>
          </a:solidFill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F79646"/>
          </a:solidFill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F79646"/>
          </a:solidFill>
        </a:fill>
      </a:tcStyle>
    </a:firstRow>
  </a:tblStyle>
  <a:tblStyle styleId="{CF821DB8-F4EB-4A41-A1BA-3FCAFE7338EE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F81BD"/>
          </a:solidFill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F81BD"/>
          </a:solidFill>
        </a:fill>
      </a:tcStyle>
    </a:firstRow>
  </a:tblStyle>
  <a:tblStyle styleId="{33BA23B1-9221-436E-865A-0063620EA4FD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/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/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/>
        </a:fill>
      </a:tcStyle>
    </a:firstRow>
  </a:tblStyle>
  <a:tblStyle styleId="{2708684C-4D16-4618-839F-0558EEFCDFE6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508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firstRow>
  </a:tblStyle>
  <a:tblStyle styleId="{5940675A-B579-460E-94D1-54222C63F5DA}" styleName="Nenhum Estilo, Grade de Tabe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enhum Estilo, Nenhuma Grad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Estilo com Tema 1 - Ênfase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C2FFA5D-87B4-456A-9821-1D502468CF0F}" styleName="Estilo com Tema 1 - Ênfase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50" autoAdjust="0"/>
    <p:restoredTop sz="94162" autoAdjust="0"/>
  </p:normalViewPr>
  <p:slideViewPr>
    <p:cSldViewPr snapToGrid="0">
      <p:cViewPr varScale="1">
        <p:scale>
          <a:sx n="67" d="100"/>
          <a:sy n="67" d="100"/>
        </p:scale>
        <p:origin x="1224" y="84"/>
      </p:cViewPr>
      <p:guideLst>
        <p:guide orient="horz" pos="2384"/>
        <p:guide pos="336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  <a:endParaRPr dirty="0"/>
          </a:p>
        </p:txBody>
      </p:sp>
      <p:sp>
        <p:nvSpPr>
          <p:cNvPr id="4" name="Shape 4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1710854980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1pPr>
    <a:lvl2pPr indent="2286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2pPr>
    <a:lvl3pPr indent="4572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3pPr>
    <a:lvl4pPr indent="6858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4pPr>
    <a:lvl5pPr indent="9144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5pPr>
    <a:lvl6pPr indent="11430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6pPr>
    <a:lvl7pPr indent="13716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7pPr>
    <a:lvl8pPr indent="16002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8pPr>
    <a:lvl9pPr indent="18288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1008063" y="685800"/>
            <a:ext cx="4841875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Processos Core</a:t>
            </a:r>
          </a:p>
          <a:p>
            <a:r>
              <a:rPr lang="pt-BR" dirty="0"/>
              <a:t>Processos</a:t>
            </a:r>
            <a:r>
              <a:rPr lang="pt-BR" baseline="0" dirty="0"/>
              <a:t> de apoio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260576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0" descr="fundo-quadriculado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688638" cy="7556392"/>
          </a:xfrm>
          <a:prstGeom prst="rect">
            <a:avLst/>
          </a:prstGeom>
        </p:spPr>
      </p:pic>
      <p:sp>
        <p:nvSpPr>
          <p:cNvPr id="2" name="Retângulo 1"/>
          <p:cNvSpPr/>
          <p:nvPr userDrawn="1"/>
        </p:nvSpPr>
        <p:spPr>
          <a:xfrm>
            <a:off x="0" y="7207043"/>
            <a:ext cx="9667971" cy="3398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BR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Retângulo 10"/>
          <p:cNvSpPr/>
          <p:nvPr userDrawn="1"/>
        </p:nvSpPr>
        <p:spPr>
          <a:xfrm>
            <a:off x="3334536" y="7268230"/>
            <a:ext cx="2970044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kern="100" spc="-80" dirty="0">
                <a:solidFill>
                  <a:schemeClr val="bg2"/>
                </a:solidFill>
                <a:latin typeface="Gotham-Light"/>
              </a:rPr>
              <a:t> N.0 20140915_001			 Slide</a:t>
            </a:r>
            <a:r>
              <a:rPr lang="en-US" sz="1050" kern="100" spc="-80" baseline="0" dirty="0">
                <a:solidFill>
                  <a:schemeClr val="bg2"/>
                </a:solidFill>
                <a:latin typeface="Gotham-Light"/>
              </a:rPr>
              <a:t> </a:t>
            </a:r>
            <a:fld id="{8A4BF606-4E76-4780-87F3-F5C42102C1A0}" type="slidenum">
              <a:rPr lang="en-US" sz="1050" kern="100" spc="-80" smtClean="0">
                <a:solidFill>
                  <a:schemeClr val="bg2"/>
                </a:solidFill>
                <a:latin typeface="Gotham-Light"/>
              </a:rPr>
              <a:t>‹nº›</a:t>
            </a:fld>
            <a:endParaRPr lang="en-US" sz="1050" kern="100" spc="-80" dirty="0">
              <a:solidFill>
                <a:schemeClr val="bg2"/>
              </a:solidFill>
              <a:latin typeface="Gotham-Light"/>
            </a:endParaRPr>
          </a:p>
        </p:txBody>
      </p:sp>
      <p:sp>
        <p:nvSpPr>
          <p:cNvPr id="16" name="Retângulo 15"/>
          <p:cNvSpPr/>
          <p:nvPr userDrawn="1"/>
        </p:nvSpPr>
        <p:spPr>
          <a:xfrm>
            <a:off x="9424236" y="7207043"/>
            <a:ext cx="1258904" cy="3398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BR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" name="Picture 13" descr="marca-verity.png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378"/>
          <a:stretch/>
        </p:blipFill>
        <p:spPr>
          <a:xfrm>
            <a:off x="9593791" y="7203965"/>
            <a:ext cx="854832" cy="309627"/>
          </a:xfrm>
          <a:prstGeom prst="rect">
            <a:avLst/>
          </a:prstGeom>
        </p:spPr>
      </p:pic>
      <p:sp>
        <p:nvSpPr>
          <p:cNvPr id="10" name="Rectangle 19"/>
          <p:cNvSpPr/>
          <p:nvPr userDrawn="1"/>
        </p:nvSpPr>
        <p:spPr>
          <a:xfrm>
            <a:off x="-202883" y="-27799"/>
            <a:ext cx="11012513" cy="1103777"/>
          </a:xfrm>
          <a:prstGeom prst="rect">
            <a:avLst/>
          </a:prstGeom>
          <a:solidFill>
            <a:srgbClr val="000000">
              <a:alpha val="1961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</a:endParaRPr>
          </a:p>
        </p:txBody>
      </p:sp>
      <p:pic>
        <p:nvPicPr>
          <p:cNvPr id="3" name="Imagem 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88" y="7298471"/>
            <a:ext cx="664256" cy="157006"/>
          </a:xfrm>
          <a:prstGeom prst="rect">
            <a:avLst/>
          </a:prstGeom>
        </p:spPr>
      </p:pic>
      <p:sp>
        <p:nvSpPr>
          <p:cNvPr id="12" name="CaixaDeTexto 3"/>
          <p:cNvSpPr txBox="1"/>
          <p:nvPr userDrawn="1"/>
        </p:nvSpPr>
        <p:spPr>
          <a:xfrm>
            <a:off x="482613" y="-29078"/>
            <a:ext cx="6546976" cy="1066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800"/>
              </a:lnSpc>
            </a:pPr>
            <a:r>
              <a:rPr lang="pt-BR" sz="3200" kern="100" spc="-80" dirty="0">
                <a:solidFill>
                  <a:srgbClr val="949598"/>
                </a:solidFill>
                <a:latin typeface="Calibri" panose="020F0502020204030204" pitchFamily="34" charset="0"/>
                <a:ea typeface="Open Sans" pitchFamily="34" charset="0"/>
                <a:cs typeface="Open Sans" pitchFamily="34" charset="0"/>
              </a:rPr>
              <a:t>Controlando versões </a:t>
            </a:r>
            <a:endParaRPr lang="tr-TR" sz="3200" kern="100" spc="-80" dirty="0">
              <a:solidFill>
                <a:srgbClr val="949598"/>
              </a:solidFill>
              <a:latin typeface="Calibri" panose="020F0502020204030204" pitchFamily="34" charset="0"/>
              <a:ea typeface="Open Sans" pitchFamily="34" charset="0"/>
              <a:cs typeface="Open Sans" pitchFamily="34" charset="0"/>
            </a:endParaRPr>
          </a:p>
          <a:p>
            <a:pPr>
              <a:lnSpc>
                <a:spcPts val="3800"/>
              </a:lnSpc>
            </a:pPr>
            <a:r>
              <a:rPr lang="pt-BR" sz="3200" kern="100" spc="-80" dirty="0">
                <a:solidFill>
                  <a:srgbClr val="0AB4BA"/>
                </a:solidFill>
                <a:latin typeface="Calibri" panose="020F0502020204030204" pitchFamily="34" charset="0"/>
                <a:ea typeface="Open Sans" pitchFamily="34" charset="0"/>
                <a:cs typeface="Open Sans" pitchFamily="34" charset="0"/>
              </a:rPr>
              <a:t>com GIT</a:t>
            </a:r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ransition spd="med"/>
  <p:txStyles>
    <p:titleStyle>
      <a:lvl1pPr algn="ctr">
        <a:defRPr sz="4400">
          <a:latin typeface="Calibri"/>
          <a:ea typeface="Calibri"/>
          <a:cs typeface="Calibri"/>
          <a:sym typeface="Calibri"/>
        </a:defRPr>
      </a:lvl1pPr>
      <a:lvl2pPr algn="ctr">
        <a:defRPr sz="4400">
          <a:latin typeface="Calibri"/>
          <a:ea typeface="Calibri"/>
          <a:cs typeface="Calibri"/>
          <a:sym typeface="Calibri"/>
        </a:defRPr>
      </a:lvl2pPr>
      <a:lvl3pPr algn="ctr">
        <a:defRPr sz="4400">
          <a:latin typeface="Calibri"/>
          <a:ea typeface="Calibri"/>
          <a:cs typeface="Calibri"/>
          <a:sym typeface="Calibri"/>
        </a:defRPr>
      </a:lvl3pPr>
      <a:lvl4pPr algn="ctr">
        <a:defRPr sz="4400">
          <a:latin typeface="Calibri"/>
          <a:ea typeface="Calibri"/>
          <a:cs typeface="Calibri"/>
          <a:sym typeface="Calibri"/>
        </a:defRPr>
      </a:lvl4pPr>
      <a:lvl5pPr algn="ctr">
        <a:defRPr sz="4400">
          <a:latin typeface="Calibri"/>
          <a:ea typeface="Calibri"/>
          <a:cs typeface="Calibri"/>
          <a:sym typeface="Calibri"/>
        </a:defRPr>
      </a:lvl5pPr>
      <a:lvl6pPr algn="ctr">
        <a:defRPr sz="4400">
          <a:latin typeface="Calibri"/>
          <a:ea typeface="Calibri"/>
          <a:cs typeface="Calibri"/>
          <a:sym typeface="Calibri"/>
        </a:defRPr>
      </a:lvl6pPr>
      <a:lvl7pPr algn="ctr">
        <a:defRPr sz="4400">
          <a:latin typeface="Calibri"/>
          <a:ea typeface="Calibri"/>
          <a:cs typeface="Calibri"/>
          <a:sym typeface="Calibri"/>
        </a:defRPr>
      </a:lvl7pPr>
      <a:lvl8pPr algn="ctr">
        <a:defRPr sz="4400">
          <a:latin typeface="Calibri"/>
          <a:ea typeface="Calibri"/>
          <a:cs typeface="Calibri"/>
          <a:sym typeface="Calibri"/>
        </a:defRPr>
      </a:lvl8pPr>
      <a:lvl9pPr algn="ctr">
        <a:defRPr sz="4400">
          <a:latin typeface="Calibri"/>
          <a:ea typeface="Calibri"/>
          <a:cs typeface="Calibri"/>
          <a:sym typeface="Calibri"/>
        </a:defRPr>
      </a:lvl9pPr>
    </p:titleStyle>
    <p:bodyStyle>
      <a:lvl1pPr marL="342900" indent="-342900">
        <a:spcBef>
          <a:spcPts val="700"/>
        </a:spcBef>
        <a:buSzPct val="100000"/>
        <a:buFont typeface="Arial"/>
        <a:buChar char="•"/>
        <a:defRPr sz="3200">
          <a:latin typeface="Calibri"/>
          <a:ea typeface="Calibri"/>
          <a:cs typeface="Calibri"/>
          <a:sym typeface="Calibri"/>
        </a:defRPr>
      </a:lvl1pPr>
      <a:lvl2pPr marL="783771" indent="-326571">
        <a:spcBef>
          <a:spcPts val="700"/>
        </a:spcBef>
        <a:buSzPct val="100000"/>
        <a:buFont typeface="Arial"/>
        <a:buChar char="–"/>
        <a:defRPr sz="3200">
          <a:latin typeface="Calibri"/>
          <a:ea typeface="Calibri"/>
          <a:cs typeface="Calibri"/>
          <a:sym typeface="Calibri"/>
        </a:defRPr>
      </a:lvl2pPr>
      <a:lvl3pPr marL="1219200" indent="-304800">
        <a:spcBef>
          <a:spcPts val="700"/>
        </a:spcBef>
        <a:buSzPct val="100000"/>
        <a:buFont typeface="Arial"/>
        <a:buChar char="•"/>
        <a:defRPr sz="3200">
          <a:latin typeface="Calibri"/>
          <a:ea typeface="Calibri"/>
          <a:cs typeface="Calibri"/>
          <a:sym typeface="Calibri"/>
        </a:defRPr>
      </a:lvl3pPr>
      <a:lvl4pPr marL="1737360" indent="-365760">
        <a:spcBef>
          <a:spcPts val="700"/>
        </a:spcBef>
        <a:buSzPct val="100000"/>
        <a:buFont typeface="Arial"/>
        <a:buChar char="–"/>
        <a:defRPr sz="3200">
          <a:latin typeface="Calibri"/>
          <a:ea typeface="Calibri"/>
          <a:cs typeface="Calibri"/>
          <a:sym typeface="Calibri"/>
        </a:defRPr>
      </a:lvl4pPr>
      <a:lvl5pPr marL="2194560" indent="-365760">
        <a:spcBef>
          <a:spcPts val="700"/>
        </a:spcBef>
        <a:buSzPct val="100000"/>
        <a:buFont typeface="Arial"/>
        <a:buChar char="»"/>
        <a:defRPr sz="3200">
          <a:latin typeface="Calibri"/>
          <a:ea typeface="Calibri"/>
          <a:cs typeface="Calibri"/>
          <a:sym typeface="Calibri"/>
        </a:defRPr>
      </a:lvl5pPr>
      <a:lvl6pPr marL="2651760" indent="-365760">
        <a:spcBef>
          <a:spcPts val="700"/>
        </a:spcBef>
        <a:buSzPct val="100000"/>
        <a:buFont typeface="Arial"/>
        <a:buChar char="•"/>
        <a:defRPr sz="3200">
          <a:latin typeface="Calibri"/>
          <a:ea typeface="Calibri"/>
          <a:cs typeface="Calibri"/>
          <a:sym typeface="Calibri"/>
        </a:defRPr>
      </a:lvl6pPr>
      <a:lvl7pPr marL="3108960" indent="-365760">
        <a:spcBef>
          <a:spcPts val="700"/>
        </a:spcBef>
        <a:buSzPct val="100000"/>
        <a:buFont typeface="Arial"/>
        <a:buChar char="•"/>
        <a:defRPr sz="3200">
          <a:latin typeface="Calibri"/>
          <a:ea typeface="Calibri"/>
          <a:cs typeface="Calibri"/>
          <a:sym typeface="Calibri"/>
        </a:defRPr>
      </a:lvl7pPr>
      <a:lvl8pPr marL="3566159" indent="-365759">
        <a:spcBef>
          <a:spcPts val="700"/>
        </a:spcBef>
        <a:buSzPct val="100000"/>
        <a:buFont typeface="Arial"/>
        <a:buChar char="•"/>
        <a:defRPr sz="3200">
          <a:latin typeface="Calibri"/>
          <a:ea typeface="Calibri"/>
          <a:cs typeface="Calibri"/>
          <a:sym typeface="Calibri"/>
        </a:defRPr>
      </a:lvl8pPr>
      <a:lvl9pPr marL="4023359" indent="-365759">
        <a:spcBef>
          <a:spcPts val="700"/>
        </a:spcBef>
        <a:buSzPct val="100000"/>
        <a:buFont typeface="Arial"/>
        <a:buChar char="•"/>
        <a:defRPr sz="3200">
          <a:latin typeface="Calibri"/>
          <a:ea typeface="Calibri"/>
          <a:cs typeface="Calibri"/>
          <a:sym typeface="Calibri"/>
        </a:defRPr>
      </a:lvl9pPr>
    </p:bodyStyle>
    <p:otherStyle>
      <a:lvl1pPr algn="r" defTabSz="457200">
        <a:defRPr sz="1200">
          <a:solidFill>
            <a:schemeClr val="tx1"/>
          </a:solidFill>
          <a:latin typeface="+mn-lt"/>
          <a:ea typeface="+mn-ea"/>
          <a:cs typeface="+mn-cs"/>
          <a:sym typeface="Calibri"/>
        </a:defRPr>
      </a:lvl1pPr>
      <a:lvl2pPr indent="457200" algn="r" defTabSz="457200">
        <a:defRPr sz="1200">
          <a:solidFill>
            <a:schemeClr val="tx1"/>
          </a:solidFill>
          <a:latin typeface="+mn-lt"/>
          <a:ea typeface="+mn-ea"/>
          <a:cs typeface="+mn-cs"/>
          <a:sym typeface="Calibri"/>
        </a:defRPr>
      </a:lvl2pPr>
      <a:lvl3pPr indent="914400" algn="r" defTabSz="457200">
        <a:defRPr sz="1200">
          <a:solidFill>
            <a:schemeClr val="tx1"/>
          </a:solidFill>
          <a:latin typeface="+mn-lt"/>
          <a:ea typeface="+mn-ea"/>
          <a:cs typeface="+mn-cs"/>
          <a:sym typeface="Calibri"/>
        </a:defRPr>
      </a:lvl3pPr>
      <a:lvl4pPr indent="1371600" algn="r" defTabSz="457200">
        <a:defRPr sz="1200">
          <a:solidFill>
            <a:schemeClr val="tx1"/>
          </a:solidFill>
          <a:latin typeface="+mn-lt"/>
          <a:ea typeface="+mn-ea"/>
          <a:cs typeface="+mn-cs"/>
          <a:sym typeface="Calibri"/>
        </a:defRPr>
      </a:lvl4pPr>
      <a:lvl5pPr indent="1828800" algn="r" defTabSz="457200">
        <a:defRPr sz="1200">
          <a:solidFill>
            <a:schemeClr val="tx1"/>
          </a:solidFill>
          <a:latin typeface="+mn-lt"/>
          <a:ea typeface="+mn-ea"/>
          <a:cs typeface="+mn-cs"/>
          <a:sym typeface="Calibri"/>
        </a:defRPr>
      </a:lvl5pPr>
      <a:lvl6pPr indent="2286000" algn="r" defTabSz="457200">
        <a:defRPr sz="1200">
          <a:solidFill>
            <a:schemeClr val="tx1"/>
          </a:solidFill>
          <a:latin typeface="+mn-lt"/>
          <a:ea typeface="+mn-ea"/>
          <a:cs typeface="+mn-cs"/>
          <a:sym typeface="Calibri"/>
        </a:defRPr>
      </a:lvl6pPr>
      <a:lvl7pPr indent="2743200" algn="r" defTabSz="457200">
        <a:defRPr sz="1200">
          <a:solidFill>
            <a:schemeClr val="tx1"/>
          </a:solidFill>
          <a:latin typeface="+mn-lt"/>
          <a:ea typeface="+mn-ea"/>
          <a:cs typeface="+mn-cs"/>
          <a:sym typeface="Calibri"/>
        </a:defRPr>
      </a:lvl7pPr>
      <a:lvl8pPr indent="3200400" algn="r" defTabSz="457200">
        <a:defRPr sz="1200">
          <a:solidFill>
            <a:schemeClr val="tx1"/>
          </a:solidFill>
          <a:latin typeface="+mn-lt"/>
          <a:ea typeface="+mn-ea"/>
          <a:cs typeface="+mn-cs"/>
          <a:sym typeface="Calibri"/>
        </a:defRPr>
      </a:lvl8pPr>
      <a:lvl9pPr indent="3657600" algn="r" defTabSz="457200">
        <a:defRPr sz="1200">
          <a:solidFill>
            <a:schemeClr val="tx1"/>
          </a:solidFill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1.png"/>
          <p:cNvPicPr/>
          <p:nvPr/>
        </p:nvPicPr>
        <p:blipFill>
          <a:blip r:embed="rId2">
            <a:extLst/>
          </a:blip>
          <a:srcRect l="21085" r="20915" b="26889"/>
          <a:stretch>
            <a:fillRect/>
          </a:stretch>
        </p:blipFill>
        <p:spPr>
          <a:xfrm>
            <a:off x="-56969" y="-50366"/>
            <a:ext cx="10774968" cy="764000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35"/>
          <p:cNvSpPr txBox="1"/>
          <p:nvPr/>
        </p:nvSpPr>
        <p:spPr>
          <a:xfrm>
            <a:off x="278611" y="1380065"/>
            <a:ext cx="4036213" cy="315471"/>
          </a:xfrm>
          <a:prstGeom prst="rect">
            <a:avLst/>
          </a:prstGeom>
          <a:solidFill>
            <a:srgbClr val="0AB4BA"/>
          </a:solidFill>
        </p:spPr>
        <p:txBody>
          <a:bodyPr wrap="square" rtlCol="0" anchor="ctr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Rápida explicação</a:t>
            </a:r>
          </a:p>
        </p:txBody>
      </p:sp>
      <p:sp>
        <p:nvSpPr>
          <p:cNvPr id="3" name="Subtítulo 5"/>
          <p:cNvSpPr txBox="1">
            <a:spLocks/>
          </p:cNvSpPr>
          <p:nvPr/>
        </p:nvSpPr>
        <p:spPr bwMode="auto">
          <a:xfrm>
            <a:off x="626406" y="2423543"/>
            <a:ext cx="6634104" cy="12484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 anchorCtr="0"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8890" indent="-258890" defTabSz="414223">
              <a:lnSpc>
                <a:spcPct val="80000"/>
              </a:lnSpc>
              <a:spcAft>
                <a:spcPts val="725"/>
              </a:spcAft>
              <a:buClr>
                <a:srgbClr val="C05200"/>
              </a:buClr>
              <a:buFont typeface="Arial" panose="020B0604020202020204" pitchFamily="34" charset="0"/>
              <a:buChar char="•"/>
              <a:defRPr/>
            </a:pP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Todas as informações do nosso repositório estarão presentes na pasta .</a:t>
            </a:r>
            <a:r>
              <a:rPr lang="pt-BR" sz="163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git</a:t>
            </a: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;</a:t>
            </a:r>
          </a:p>
          <a:p>
            <a:pPr marL="258890" indent="-258890" defTabSz="414223">
              <a:lnSpc>
                <a:spcPct val="80000"/>
              </a:lnSpc>
              <a:spcAft>
                <a:spcPts val="725"/>
              </a:spcAft>
              <a:buClr>
                <a:srgbClr val="C05200"/>
              </a:buClr>
              <a:buFont typeface="Arial" panose="020B0604020202020204" pitchFamily="34" charset="0"/>
              <a:buChar char="•"/>
              <a:defRPr/>
            </a:pP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“</a:t>
            </a:r>
            <a:r>
              <a:rPr lang="pt-BR" sz="163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git</a:t>
            </a: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t-BR" sz="163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init</a:t>
            </a: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” é o comando responsável  por criar um repositório completo</a:t>
            </a: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;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0286" y="3521749"/>
            <a:ext cx="6072189" cy="3413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531323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35"/>
          <p:cNvSpPr txBox="1"/>
          <p:nvPr/>
        </p:nvSpPr>
        <p:spPr>
          <a:xfrm>
            <a:off x="250036" y="2646126"/>
            <a:ext cx="4036213" cy="315471"/>
          </a:xfrm>
          <a:prstGeom prst="rect">
            <a:avLst/>
          </a:prstGeom>
          <a:solidFill>
            <a:srgbClr val="0AB4BA"/>
          </a:solidFill>
        </p:spPr>
        <p:txBody>
          <a:bodyPr wrap="square" rtlCol="0" anchor="ctr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Execute o comando “</a:t>
            </a:r>
            <a:r>
              <a:rPr lang="pt-BR" sz="1450" b="1" kern="0" spc="27" dirty="0" err="1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git</a:t>
            </a:r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 status”</a:t>
            </a:r>
          </a:p>
        </p:txBody>
      </p:sp>
      <p:sp>
        <p:nvSpPr>
          <p:cNvPr id="4" name="Subtítulo 5"/>
          <p:cNvSpPr txBox="1">
            <a:spLocks/>
          </p:cNvSpPr>
          <p:nvPr/>
        </p:nvSpPr>
        <p:spPr bwMode="auto">
          <a:xfrm>
            <a:off x="1655106" y="5395343"/>
            <a:ext cx="6634104" cy="12484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 anchorCtr="0"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8890" indent="-258890" defTabSz="414223">
              <a:lnSpc>
                <a:spcPct val="80000"/>
              </a:lnSpc>
              <a:spcAft>
                <a:spcPts val="725"/>
              </a:spcAft>
              <a:buClr>
                <a:srgbClr val="C05200"/>
              </a:buClr>
              <a:buFont typeface="Arial" panose="020B0604020202020204" pitchFamily="34" charset="0"/>
              <a:buChar char="•"/>
              <a:defRPr/>
            </a:pP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O comando “</a:t>
            </a:r>
            <a:r>
              <a:rPr lang="pt-BR" sz="163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git</a:t>
            </a: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 status” mostra o estado atual do nosso repositório;</a:t>
            </a:r>
          </a:p>
          <a:p>
            <a:pPr marL="258890" indent="-258890" defTabSz="414223">
              <a:lnSpc>
                <a:spcPct val="80000"/>
              </a:lnSpc>
              <a:spcAft>
                <a:spcPts val="725"/>
              </a:spcAft>
              <a:buClr>
                <a:srgbClr val="C05200"/>
              </a:buClr>
              <a:buFont typeface="Arial" panose="020B0604020202020204" pitchFamily="34" charset="0"/>
              <a:buChar char="•"/>
              <a:defRPr/>
            </a:pP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 mensagem indica que nosso arquivo ainda não está sendo rastreado pelo </a:t>
            </a:r>
            <a:r>
              <a:rPr lang="pt-BR" sz="163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git</a:t>
            </a: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;</a:t>
            </a:r>
          </a:p>
          <a:p>
            <a:pPr marL="258890" indent="-258890" defTabSz="414223">
              <a:lnSpc>
                <a:spcPct val="80000"/>
              </a:lnSpc>
              <a:spcAft>
                <a:spcPts val="725"/>
              </a:spcAft>
              <a:buClr>
                <a:srgbClr val="C05200"/>
              </a:buClr>
              <a:buFont typeface="Arial" panose="020B0604020202020204" pitchFamily="34" charset="0"/>
              <a:buChar char="•"/>
              <a:defRPr/>
            </a:pPr>
            <a:endParaRPr lang="pt-BR" sz="1631" dirty="0">
              <a:solidFill>
                <a:srgbClr val="000000">
                  <a:lumMod val="65000"/>
                  <a:lumOff val="35000"/>
                </a:srgbClr>
              </a:solidFill>
              <a:latin typeface="Calibri" panose="020F0502020204030204" pitchFamily="34" charset="0"/>
              <a:ea typeface="Open Sans" panose="020B0606030504020204" pitchFamily="34" charset="0"/>
              <a:cs typeface="Open Sans" panose="020B0606030504020204" pitchFamily="34" charset="0"/>
              <a:sym typeface="Calibri"/>
            </a:endParaRPr>
          </a:p>
          <a:p>
            <a:pPr marL="258890" indent="-258890" defTabSz="414223">
              <a:lnSpc>
                <a:spcPct val="80000"/>
              </a:lnSpc>
              <a:spcAft>
                <a:spcPts val="725"/>
              </a:spcAft>
              <a:buClr>
                <a:srgbClr val="C05200"/>
              </a:buClr>
              <a:buFont typeface="Arial" panose="020B0604020202020204" pitchFamily="34" charset="0"/>
              <a:buChar char="•"/>
              <a:defRPr/>
            </a:pPr>
            <a:endParaRPr lang="pt-BR" sz="1631" dirty="0">
              <a:solidFill>
                <a:srgbClr val="000000">
                  <a:lumMod val="65000"/>
                  <a:lumOff val="35000"/>
                </a:srgbClr>
              </a:solidFill>
              <a:latin typeface="Calibri" panose="020F0502020204030204" pitchFamily="34" charset="0"/>
              <a:ea typeface="Open Sans" panose="020B0606030504020204" pitchFamily="34" charset="0"/>
              <a:cs typeface="Open Sans" panose="020B0606030504020204" pitchFamily="34" charset="0"/>
              <a:sym typeface="Calibri"/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4524" y="1664374"/>
            <a:ext cx="5171637" cy="2907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739693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35"/>
          <p:cNvSpPr txBox="1"/>
          <p:nvPr/>
        </p:nvSpPr>
        <p:spPr>
          <a:xfrm>
            <a:off x="2035974" y="1731726"/>
            <a:ext cx="6450801" cy="315471"/>
          </a:xfrm>
          <a:prstGeom prst="rect">
            <a:avLst/>
          </a:prstGeom>
          <a:solidFill>
            <a:srgbClr val="0AB4BA"/>
          </a:solidFill>
        </p:spPr>
        <p:txBody>
          <a:bodyPr wrap="square" rtlCol="0" anchor="ctr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Execute o comando “</a:t>
            </a:r>
            <a:r>
              <a:rPr lang="pt-BR" sz="1450" b="1" kern="0" spc="27" dirty="0" err="1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git</a:t>
            </a:r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 </a:t>
            </a:r>
            <a:r>
              <a:rPr lang="pt-BR" sz="1450" b="1" kern="0" spc="27" dirty="0" err="1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add</a:t>
            </a:r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 index.html” e execute mais uma vez “</a:t>
            </a:r>
            <a:r>
              <a:rPr lang="pt-BR" sz="1450" b="1" kern="0" spc="27" dirty="0" err="1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git</a:t>
            </a:r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 status”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625" y="2335887"/>
            <a:ext cx="7678737" cy="4317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019337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7805" y="2209789"/>
            <a:ext cx="6750050" cy="3795050"/>
          </a:xfrm>
          <a:prstGeom prst="rect">
            <a:avLst/>
          </a:prstGeom>
        </p:spPr>
      </p:pic>
      <p:sp>
        <p:nvSpPr>
          <p:cNvPr id="6" name="CaixaDeTexto 35"/>
          <p:cNvSpPr txBox="1"/>
          <p:nvPr/>
        </p:nvSpPr>
        <p:spPr>
          <a:xfrm>
            <a:off x="835823" y="1417401"/>
            <a:ext cx="9294014" cy="315471"/>
          </a:xfrm>
          <a:prstGeom prst="rect">
            <a:avLst/>
          </a:prstGeom>
          <a:solidFill>
            <a:srgbClr val="0AB4BA"/>
          </a:solidFill>
        </p:spPr>
        <p:txBody>
          <a:bodyPr wrap="square" rtlCol="0" anchor="ctr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Crie um arquivo chamado “estilo.css” e um diretório chamado imagens e coloque o logo da </a:t>
            </a:r>
            <a:r>
              <a:rPr lang="pt-BR" sz="1450" b="1" kern="0" spc="27" dirty="0" err="1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verity</a:t>
            </a:r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 dentro dele</a:t>
            </a:r>
          </a:p>
        </p:txBody>
      </p:sp>
    </p:spTree>
    <p:extLst>
      <p:ext uri="{BB962C8B-B14F-4D97-AF65-F5344CB8AC3E}">
        <p14:creationId xmlns:p14="http://schemas.microsoft.com/office/powerpoint/2010/main" val="1643239232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35"/>
          <p:cNvSpPr txBox="1"/>
          <p:nvPr/>
        </p:nvSpPr>
        <p:spPr>
          <a:xfrm>
            <a:off x="107161" y="2088913"/>
            <a:ext cx="4036213" cy="315471"/>
          </a:xfrm>
          <a:prstGeom prst="rect">
            <a:avLst/>
          </a:prstGeom>
          <a:solidFill>
            <a:srgbClr val="0AB4BA"/>
          </a:solidFill>
        </p:spPr>
        <p:txBody>
          <a:bodyPr wrap="square" rtlCol="0" anchor="ctr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Execute o comando “</a:t>
            </a:r>
            <a:r>
              <a:rPr lang="pt-BR" sz="1450" b="1" kern="0" spc="27" dirty="0" err="1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git</a:t>
            </a:r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 status”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4290" y="1192886"/>
            <a:ext cx="5629060" cy="3164801"/>
          </a:xfrm>
          <a:prstGeom prst="rect">
            <a:avLst/>
          </a:prstGeom>
        </p:spPr>
      </p:pic>
      <p:sp>
        <p:nvSpPr>
          <p:cNvPr id="4" name="Subtítulo 5"/>
          <p:cNvSpPr txBox="1">
            <a:spLocks/>
          </p:cNvSpPr>
          <p:nvPr/>
        </p:nvSpPr>
        <p:spPr bwMode="auto">
          <a:xfrm>
            <a:off x="1655106" y="5395343"/>
            <a:ext cx="6634104" cy="12484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 anchorCtr="0"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8890" indent="-258890" defTabSz="414223">
              <a:lnSpc>
                <a:spcPct val="80000"/>
              </a:lnSpc>
              <a:spcAft>
                <a:spcPts val="725"/>
              </a:spcAft>
              <a:buClr>
                <a:srgbClr val="C05200"/>
              </a:buClr>
              <a:buFont typeface="Arial" panose="020B0604020202020204" pitchFamily="34" charset="0"/>
              <a:buChar char="•"/>
              <a:defRPr/>
            </a:pP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Nosso arquivo e nossa pasta ainda não estão sendo rastreados;</a:t>
            </a:r>
          </a:p>
          <a:p>
            <a:pPr marL="258890" indent="-258890" defTabSz="414223">
              <a:lnSpc>
                <a:spcPct val="80000"/>
              </a:lnSpc>
              <a:spcAft>
                <a:spcPts val="725"/>
              </a:spcAft>
              <a:buClr>
                <a:srgbClr val="C05200"/>
              </a:buClr>
              <a:buFont typeface="Arial" panose="020B0604020202020204" pitchFamily="34" charset="0"/>
              <a:buChar char="•"/>
              <a:defRPr/>
            </a:pP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Será que teremos que executar um </a:t>
            </a:r>
            <a:r>
              <a:rPr lang="pt-BR" sz="163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git</a:t>
            </a: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t-BR" sz="163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add</a:t>
            </a: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pra cada um deles?</a:t>
            </a:r>
          </a:p>
          <a:p>
            <a:pPr marL="258890" indent="-258890" defTabSz="414223">
              <a:lnSpc>
                <a:spcPct val="80000"/>
              </a:lnSpc>
              <a:spcAft>
                <a:spcPts val="725"/>
              </a:spcAft>
              <a:buClr>
                <a:srgbClr val="C05200"/>
              </a:buClr>
              <a:buFont typeface="Arial" panose="020B0604020202020204" pitchFamily="34" charset="0"/>
              <a:buChar char="•"/>
              <a:defRPr/>
            </a:pPr>
            <a:endParaRPr lang="pt-BR" sz="1631" dirty="0">
              <a:solidFill>
                <a:srgbClr val="000000">
                  <a:lumMod val="65000"/>
                  <a:lumOff val="35000"/>
                </a:srgbClr>
              </a:solidFill>
              <a:latin typeface="Calibri" panose="020F0502020204030204" pitchFamily="34" charset="0"/>
              <a:ea typeface="Open Sans" panose="020B0606030504020204" pitchFamily="34" charset="0"/>
              <a:cs typeface="Open Sans" panose="020B0606030504020204" pitchFamily="34" charset="0"/>
              <a:sym typeface="Calibri"/>
            </a:endParaRPr>
          </a:p>
          <a:p>
            <a:pPr marL="258890" indent="-258890" defTabSz="414223">
              <a:lnSpc>
                <a:spcPct val="80000"/>
              </a:lnSpc>
              <a:spcAft>
                <a:spcPts val="725"/>
              </a:spcAft>
              <a:buClr>
                <a:srgbClr val="C05200"/>
              </a:buClr>
              <a:buFont typeface="Arial" panose="020B0604020202020204" pitchFamily="34" charset="0"/>
              <a:buChar char="•"/>
              <a:defRPr/>
            </a:pPr>
            <a:endParaRPr lang="pt-BR" sz="1631" dirty="0">
              <a:solidFill>
                <a:srgbClr val="000000">
                  <a:lumMod val="65000"/>
                  <a:lumOff val="35000"/>
                </a:srgbClr>
              </a:solidFill>
              <a:latin typeface="Calibri" panose="020F0502020204030204" pitchFamily="34" charset="0"/>
              <a:ea typeface="Open Sans" panose="020B0606030504020204" pitchFamily="34" charset="0"/>
              <a:cs typeface="Open Sans" panose="020B060603050402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12446603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35"/>
          <p:cNvSpPr txBox="1"/>
          <p:nvPr/>
        </p:nvSpPr>
        <p:spPr>
          <a:xfrm>
            <a:off x="121448" y="1303100"/>
            <a:ext cx="5579265" cy="315471"/>
          </a:xfrm>
          <a:prstGeom prst="rect">
            <a:avLst/>
          </a:prstGeom>
          <a:solidFill>
            <a:srgbClr val="0AB4BA"/>
          </a:solidFill>
        </p:spPr>
        <p:txBody>
          <a:bodyPr wrap="square" rtlCol="0" anchor="ctr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Utilize o comando </a:t>
            </a:r>
            <a:r>
              <a:rPr lang="pt-BR" sz="1450" b="1" kern="0" spc="27" dirty="0" err="1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git</a:t>
            </a:r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 </a:t>
            </a:r>
            <a:r>
              <a:rPr lang="pt-BR" sz="1450" b="1" kern="0" spc="27" dirty="0" err="1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add</a:t>
            </a:r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 . e execute mais uma vez “</a:t>
            </a:r>
            <a:r>
              <a:rPr lang="pt-BR" sz="1450" b="1" kern="0" spc="27" dirty="0" err="1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git</a:t>
            </a:r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 status”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3237" y="1778674"/>
            <a:ext cx="5929313" cy="3333611"/>
          </a:xfrm>
          <a:prstGeom prst="rect">
            <a:avLst/>
          </a:prstGeom>
        </p:spPr>
      </p:pic>
      <p:sp>
        <p:nvSpPr>
          <p:cNvPr id="5" name="Subtítulo 5"/>
          <p:cNvSpPr txBox="1">
            <a:spLocks/>
          </p:cNvSpPr>
          <p:nvPr/>
        </p:nvSpPr>
        <p:spPr bwMode="auto">
          <a:xfrm>
            <a:off x="1655106" y="5395343"/>
            <a:ext cx="6634104" cy="12484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 anchorCtr="0"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8890" indent="-258890" defTabSz="414223">
              <a:lnSpc>
                <a:spcPct val="80000"/>
              </a:lnSpc>
              <a:spcAft>
                <a:spcPts val="725"/>
              </a:spcAft>
              <a:buClr>
                <a:srgbClr val="C05200"/>
              </a:buClr>
              <a:buFont typeface="Arial" panose="020B0604020202020204" pitchFamily="34" charset="0"/>
              <a:buChar char="•"/>
              <a:defRPr/>
            </a:pP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 ponto do comando anterior representa todos os arquivos não rastreados do diretório atual e também dos subdiretórios</a:t>
            </a: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;</a:t>
            </a:r>
          </a:p>
          <a:p>
            <a:pPr marL="258890" indent="-258890" defTabSz="414223">
              <a:lnSpc>
                <a:spcPct val="80000"/>
              </a:lnSpc>
              <a:spcAft>
                <a:spcPts val="725"/>
              </a:spcAft>
              <a:buClr>
                <a:srgbClr val="C05200"/>
              </a:buClr>
              <a:buFont typeface="Arial" panose="020B0604020202020204" pitchFamily="34" charset="0"/>
              <a:buChar char="•"/>
              <a:defRPr/>
            </a:pPr>
            <a:endParaRPr lang="pt-BR" sz="1631" dirty="0">
              <a:solidFill>
                <a:srgbClr val="000000">
                  <a:lumMod val="65000"/>
                  <a:lumOff val="35000"/>
                </a:srgbClr>
              </a:solidFill>
              <a:latin typeface="Calibri" panose="020F0502020204030204" pitchFamily="34" charset="0"/>
              <a:ea typeface="Open Sans" panose="020B0606030504020204" pitchFamily="34" charset="0"/>
              <a:cs typeface="Open Sans" panose="020B060603050402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30962479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35"/>
          <p:cNvSpPr txBox="1"/>
          <p:nvPr/>
        </p:nvSpPr>
        <p:spPr>
          <a:xfrm>
            <a:off x="335761" y="1417401"/>
            <a:ext cx="4036213" cy="315471"/>
          </a:xfrm>
          <a:prstGeom prst="rect">
            <a:avLst/>
          </a:prstGeom>
          <a:solidFill>
            <a:srgbClr val="0AB4BA"/>
          </a:solidFill>
        </p:spPr>
        <p:txBody>
          <a:bodyPr wrap="square" rtlCol="0" anchor="ctr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A área de </a:t>
            </a:r>
            <a:r>
              <a:rPr lang="pt-BR" sz="1450" b="1" kern="0" spc="27" dirty="0" err="1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stage</a:t>
            </a:r>
            <a:endParaRPr lang="pt-BR" sz="1450" b="1" kern="0" spc="27" dirty="0">
              <a:solidFill>
                <a:schemeClr val="bg1"/>
              </a:solidFill>
              <a:latin typeface="Calibri" panose="020F0502020204030204" pitchFamily="34" charset="0"/>
              <a:cs typeface="Gotham-Light"/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7514" y="2122636"/>
            <a:ext cx="3993380" cy="2463652"/>
          </a:xfrm>
          <a:prstGeom prst="rect">
            <a:avLst/>
          </a:prstGeom>
        </p:spPr>
      </p:pic>
      <p:sp>
        <p:nvSpPr>
          <p:cNvPr id="5" name="Subtítulo 5"/>
          <p:cNvSpPr txBox="1">
            <a:spLocks/>
          </p:cNvSpPr>
          <p:nvPr/>
        </p:nvSpPr>
        <p:spPr bwMode="auto">
          <a:xfrm>
            <a:off x="1655106" y="5395343"/>
            <a:ext cx="6634104" cy="12484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 anchorCtr="0"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8890" indent="-258890" defTabSz="414223">
              <a:lnSpc>
                <a:spcPct val="80000"/>
              </a:lnSpc>
              <a:spcAft>
                <a:spcPts val="725"/>
              </a:spcAft>
              <a:buClr>
                <a:srgbClr val="C05200"/>
              </a:buClr>
              <a:buFont typeface="Arial" panose="020B0604020202020204" pitchFamily="34" charset="0"/>
              <a:buChar char="•"/>
              <a:defRPr/>
            </a:pP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Quando executamos o </a:t>
            </a:r>
            <a:r>
              <a:rPr lang="pt-BR" sz="163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git</a:t>
            </a: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 </a:t>
            </a:r>
            <a:r>
              <a:rPr lang="pt-BR" sz="163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add</a:t>
            </a: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, o </a:t>
            </a:r>
            <a:r>
              <a:rPr lang="pt-BR" sz="163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git</a:t>
            </a: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 adiciona os arquivos na área de </a:t>
            </a:r>
            <a:r>
              <a:rPr lang="pt-BR" sz="163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stage</a:t>
            </a: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;</a:t>
            </a:r>
          </a:p>
          <a:p>
            <a:pPr marL="258890" indent="-258890" defTabSz="414223">
              <a:lnSpc>
                <a:spcPct val="80000"/>
              </a:lnSpc>
              <a:spcAft>
                <a:spcPts val="725"/>
              </a:spcAft>
              <a:buClr>
                <a:srgbClr val="C05200"/>
              </a:buClr>
              <a:buFont typeface="Arial" panose="020B0604020202020204" pitchFamily="34" charset="0"/>
              <a:buChar char="•"/>
              <a:defRPr/>
            </a:pP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Nessa área, todas as mudanças passam a ser rastreadas</a:t>
            </a:r>
          </a:p>
          <a:p>
            <a:pPr marL="258890" indent="-258890" defTabSz="414223">
              <a:lnSpc>
                <a:spcPct val="80000"/>
              </a:lnSpc>
              <a:spcAft>
                <a:spcPts val="725"/>
              </a:spcAft>
              <a:buClr>
                <a:srgbClr val="C05200"/>
              </a:buClr>
              <a:buFont typeface="Arial" panose="020B0604020202020204" pitchFamily="34" charset="0"/>
              <a:buChar char="•"/>
              <a:defRPr/>
            </a:pPr>
            <a:endParaRPr lang="pt-BR" sz="1631" dirty="0">
              <a:solidFill>
                <a:srgbClr val="000000">
                  <a:lumMod val="65000"/>
                  <a:lumOff val="35000"/>
                </a:srgbClr>
              </a:solidFill>
              <a:latin typeface="Calibri" panose="020F0502020204030204" pitchFamily="34" charset="0"/>
              <a:ea typeface="Open Sans" panose="020B0606030504020204" pitchFamily="34" charset="0"/>
              <a:cs typeface="Open Sans" panose="020B0606030504020204" pitchFamily="34" charset="0"/>
              <a:sym typeface="Calibri"/>
            </a:endParaRPr>
          </a:p>
          <a:p>
            <a:pPr marL="258890" indent="-258890" defTabSz="414223">
              <a:lnSpc>
                <a:spcPct val="80000"/>
              </a:lnSpc>
              <a:spcAft>
                <a:spcPts val="725"/>
              </a:spcAft>
              <a:buClr>
                <a:srgbClr val="C05200"/>
              </a:buClr>
              <a:buFont typeface="Arial" panose="020B0604020202020204" pitchFamily="34" charset="0"/>
              <a:buChar char="•"/>
              <a:defRPr/>
            </a:pPr>
            <a:endParaRPr lang="pt-BR" sz="1631" dirty="0">
              <a:solidFill>
                <a:srgbClr val="000000">
                  <a:lumMod val="65000"/>
                  <a:lumOff val="35000"/>
                </a:srgbClr>
              </a:solidFill>
              <a:latin typeface="Calibri" panose="020F0502020204030204" pitchFamily="34" charset="0"/>
              <a:ea typeface="Open Sans" panose="020B0606030504020204" pitchFamily="34" charset="0"/>
              <a:cs typeface="Open Sans" panose="020B060603050402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33336161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35"/>
          <p:cNvSpPr txBox="1"/>
          <p:nvPr/>
        </p:nvSpPr>
        <p:spPr>
          <a:xfrm>
            <a:off x="192886" y="2481346"/>
            <a:ext cx="4036213" cy="315471"/>
          </a:xfrm>
          <a:prstGeom prst="rect">
            <a:avLst/>
          </a:prstGeom>
          <a:solidFill>
            <a:srgbClr val="0AB4BA"/>
          </a:solidFill>
        </p:spPr>
        <p:txBody>
          <a:bodyPr wrap="square" rtlCol="0" anchor="ctr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Alterando arquivos já adicionados no </a:t>
            </a:r>
            <a:r>
              <a:rPr lang="pt-BR" sz="1450" b="1" kern="0" spc="27" dirty="0" err="1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stage</a:t>
            </a:r>
            <a:endParaRPr lang="pt-BR" sz="1450" b="1" kern="0" spc="27" dirty="0">
              <a:solidFill>
                <a:schemeClr val="bg1"/>
              </a:solidFill>
              <a:latin typeface="Calibri" panose="020F0502020204030204" pitchFamily="34" charset="0"/>
              <a:cs typeface="Gotham-Light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3462" y="1135163"/>
            <a:ext cx="5349875" cy="3007836"/>
          </a:xfrm>
          <a:prstGeom prst="rect">
            <a:avLst/>
          </a:prstGeom>
        </p:spPr>
      </p:pic>
      <p:sp>
        <p:nvSpPr>
          <p:cNvPr id="4" name="CaixaDeTexto 35"/>
          <p:cNvSpPr txBox="1"/>
          <p:nvPr/>
        </p:nvSpPr>
        <p:spPr>
          <a:xfrm>
            <a:off x="192886" y="5604973"/>
            <a:ext cx="4036213" cy="315471"/>
          </a:xfrm>
          <a:prstGeom prst="rect">
            <a:avLst/>
          </a:prstGeom>
          <a:solidFill>
            <a:srgbClr val="0AB4BA"/>
          </a:solidFill>
        </p:spPr>
        <p:txBody>
          <a:bodyPr wrap="square" rtlCol="0" anchor="ctr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Vamos executar o </a:t>
            </a:r>
            <a:r>
              <a:rPr lang="pt-BR" sz="1450" b="1" kern="0" spc="27" dirty="0" err="1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git</a:t>
            </a:r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 status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3461" y="4362346"/>
            <a:ext cx="5349875" cy="2800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712549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35"/>
          <p:cNvSpPr txBox="1"/>
          <p:nvPr/>
        </p:nvSpPr>
        <p:spPr>
          <a:xfrm>
            <a:off x="278611" y="1381209"/>
            <a:ext cx="4036213" cy="315471"/>
          </a:xfrm>
          <a:prstGeom prst="rect">
            <a:avLst/>
          </a:prstGeom>
          <a:solidFill>
            <a:srgbClr val="0AB4BA"/>
          </a:solidFill>
        </p:spPr>
        <p:txBody>
          <a:bodyPr wrap="square" rtlCol="0" anchor="ctr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Ignorando arquivos</a:t>
            </a:r>
          </a:p>
        </p:txBody>
      </p:sp>
      <p:sp>
        <p:nvSpPr>
          <p:cNvPr id="4" name="Subtítulo 5"/>
          <p:cNvSpPr txBox="1">
            <a:spLocks/>
          </p:cNvSpPr>
          <p:nvPr/>
        </p:nvSpPr>
        <p:spPr bwMode="auto">
          <a:xfrm>
            <a:off x="1655106" y="5395343"/>
            <a:ext cx="6634104" cy="12484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 anchorCtr="0"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8890" indent="-258890" defTabSz="414223">
              <a:lnSpc>
                <a:spcPct val="80000"/>
              </a:lnSpc>
              <a:spcAft>
                <a:spcPts val="725"/>
              </a:spcAft>
              <a:buClr>
                <a:srgbClr val="C05200"/>
              </a:buClr>
              <a:buFont typeface="Arial" panose="020B0604020202020204" pitchFamily="34" charset="0"/>
              <a:buChar char="•"/>
              <a:defRPr/>
            </a:pP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 que fazer se tivermos arquivos temporários? Seremos obrigados a adicionar e salvar arquivos desnecessários?</a:t>
            </a:r>
            <a:endParaRPr lang="pt-BR" sz="1631" dirty="0">
              <a:solidFill>
                <a:srgbClr val="000000">
                  <a:lumMod val="65000"/>
                  <a:lumOff val="35000"/>
                </a:srgbClr>
              </a:solidFill>
              <a:latin typeface="Calibri" panose="020F0502020204030204" pitchFamily="34" charset="0"/>
              <a:ea typeface="Open Sans" panose="020B0606030504020204" pitchFamily="34" charset="0"/>
              <a:cs typeface="Open Sans" panose="020B0606030504020204" pitchFamily="34" charset="0"/>
              <a:sym typeface="Calibri"/>
            </a:endParaRPr>
          </a:p>
          <a:p>
            <a:pPr marL="258890" indent="-258890" defTabSz="414223">
              <a:lnSpc>
                <a:spcPct val="80000"/>
              </a:lnSpc>
              <a:spcAft>
                <a:spcPts val="725"/>
              </a:spcAft>
              <a:buClr>
                <a:srgbClr val="C05200"/>
              </a:buClr>
              <a:buFont typeface="Arial" panose="020B0604020202020204" pitchFamily="34" charset="0"/>
              <a:buChar char="•"/>
              <a:defRPr/>
            </a:pPr>
            <a:endParaRPr lang="pt-BR" sz="1631" dirty="0">
              <a:solidFill>
                <a:srgbClr val="000000">
                  <a:lumMod val="65000"/>
                  <a:lumOff val="35000"/>
                </a:srgbClr>
              </a:solidFill>
              <a:latin typeface="Calibri" panose="020F0502020204030204" pitchFamily="34" charset="0"/>
              <a:ea typeface="Open Sans" panose="020B0606030504020204" pitchFamily="34" charset="0"/>
              <a:cs typeface="Open Sans" panose="020B0606030504020204" pitchFamily="34" charset="0"/>
              <a:sym typeface="Calibri"/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799" y="1850111"/>
            <a:ext cx="5578475" cy="3136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711097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35"/>
          <p:cNvSpPr txBox="1"/>
          <p:nvPr/>
        </p:nvSpPr>
        <p:spPr>
          <a:xfrm>
            <a:off x="278611" y="1381209"/>
            <a:ext cx="4036213" cy="315471"/>
          </a:xfrm>
          <a:prstGeom prst="rect">
            <a:avLst/>
          </a:prstGeom>
          <a:solidFill>
            <a:srgbClr val="0AB4BA"/>
          </a:solidFill>
        </p:spPr>
        <p:txBody>
          <a:bodyPr wrap="square" rtlCol="0" anchor="ctr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Adicionando o gitignore.txt</a:t>
            </a:r>
          </a:p>
        </p:txBody>
      </p:sp>
      <p:sp>
        <p:nvSpPr>
          <p:cNvPr id="3" name="Subtítulo 5"/>
          <p:cNvSpPr txBox="1">
            <a:spLocks/>
          </p:cNvSpPr>
          <p:nvPr/>
        </p:nvSpPr>
        <p:spPr bwMode="auto">
          <a:xfrm>
            <a:off x="769281" y="2009205"/>
            <a:ext cx="6634104" cy="12484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 anchorCtr="0"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8890" indent="-258890" defTabSz="414223">
              <a:lnSpc>
                <a:spcPct val="80000"/>
              </a:lnSpc>
              <a:spcAft>
                <a:spcPts val="725"/>
              </a:spcAft>
              <a:buClr>
                <a:srgbClr val="C05200"/>
              </a:buClr>
              <a:buFont typeface="Arial" panose="020B0604020202020204" pitchFamily="34" charset="0"/>
              <a:buChar char="•"/>
              <a:defRPr/>
            </a:pP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Crie um arquivo chamado gitignore.txt</a:t>
            </a:r>
          </a:p>
          <a:p>
            <a:pPr defTabSz="414223">
              <a:lnSpc>
                <a:spcPct val="80000"/>
              </a:lnSpc>
              <a:spcAft>
                <a:spcPts val="725"/>
              </a:spcAft>
              <a:buClr>
                <a:srgbClr val="C05200"/>
              </a:buClr>
              <a:defRPr/>
            </a:pPr>
            <a:endParaRPr lang="pt-BR" sz="1631" dirty="0">
              <a:solidFill>
                <a:srgbClr val="000000">
                  <a:lumMod val="65000"/>
                  <a:lumOff val="35000"/>
                </a:srgbClr>
              </a:solidFill>
              <a:latin typeface="Calibri" panose="020F0502020204030204" pitchFamily="34" charset="0"/>
              <a:ea typeface="Open Sans" panose="020B0606030504020204" pitchFamily="34" charset="0"/>
              <a:cs typeface="Open Sans" panose="020B0606030504020204" pitchFamily="34" charset="0"/>
              <a:sym typeface="Calibri"/>
            </a:endParaRPr>
          </a:p>
          <a:p>
            <a:pPr marL="258890" indent="-258890" defTabSz="414223">
              <a:lnSpc>
                <a:spcPct val="80000"/>
              </a:lnSpc>
              <a:spcAft>
                <a:spcPts val="725"/>
              </a:spcAft>
              <a:buClr>
                <a:srgbClr val="C05200"/>
              </a:buClr>
              <a:buFont typeface="Arial" panose="020B0604020202020204" pitchFamily="34" charset="0"/>
              <a:buChar char="•"/>
              <a:defRPr/>
            </a:pPr>
            <a:endParaRPr lang="pt-BR" sz="1631" dirty="0">
              <a:solidFill>
                <a:srgbClr val="000000">
                  <a:lumMod val="65000"/>
                  <a:lumOff val="35000"/>
                </a:srgbClr>
              </a:solidFill>
              <a:latin typeface="Calibri" panose="020F0502020204030204" pitchFamily="34" charset="0"/>
              <a:ea typeface="Open Sans" panose="020B0606030504020204" pitchFamily="34" charset="0"/>
              <a:cs typeface="Open Sans" panose="020B0606030504020204" pitchFamily="34" charset="0"/>
              <a:sym typeface="Calibri"/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7775" y="1161564"/>
            <a:ext cx="4899103" cy="2754400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7775" y="3973230"/>
            <a:ext cx="4899103" cy="3081824"/>
          </a:xfrm>
          <a:prstGeom prst="rect">
            <a:avLst/>
          </a:prstGeom>
        </p:spPr>
      </p:pic>
      <p:sp>
        <p:nvSpPr>
          <p:cNvPr id="6" name="CaixaDeTexto 35"/>
          <p:cNvSpPr txBox="1"/>
          <p:nvPr/>
        </p:nvSpPr>
        <p:spPr>
          <a:xfrm>
            <a:off x="278611" y="4605869"/>
            <a:ext cx="4036213" cy="315471"/>
          </a:xfrm>
          <a:prstGeom prst="rect">
            <a:avLst/>
          </a:prstGeom>
          <a:solidFill>
            <a:srgbClr val="0AB4BA"/>
          </a:solidFill>
        </p:spPr>
        <p:txBody>
          <a:bodyPr wrap="square" rtlCol="0" anchor="ctr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Mude o nome para .</a:t>
            </a:r>
            <a:r>
              <a:rPr lang="pt-BR" sz="1450" b="1" kern="0" spc="27" dirty="0" err="1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gitignore</a:t>
            </a:r>
            <a:endParaRPr lang="pt-BR" sz="1450" b="1" kern="0" spc="27" dirty="0">
              <a:solidFill>
                <a:schemeClr val="bg1"/>
              </a:solidFill>
              <a:latin typeface="Calibri" panose="020F0502020204030204" pitchFamily="34" charset="0"/>
              <a:cs typeface="Gotham-Light"/>
            </a:endParaRPr>
          </a:p>
        </p:txBody>
      </p:sp>
      <p:sp>
        <p:nvSpPr>
          <p:cNvPr id="7" name="Subtítulo 5"/>
          <p:cNvSpPr txBox="1">
            <a:spLocks/>
          </p:cNvSpPr>
          <p:nvPr/>
        </p:nvSpPr>
        <p:spPr bwMode="auto">
          <a:xfrm>
            <a:off x="769281" y="5233865"/>
            <a:ext cx="4045607" cy="12484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 anchorCtr="0"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8890" indent="-258890" defTabSz="414223">
              <a:lnSpc>
                <a:spcPct val="80000"/>
              </a:lnSpc>
              <a:spcAft>
                <a:spcPts val="725"/>
              </a:spcAft>
              <a:buClr>
                <a:srgbClr val="C05200"/>
              </a:buClr>
              <a:buFont typeface="Arial" panose="020B0604020202020204" pitchFamily="34" charset="0"/>
              <a:buChar char="•"/>
              <a:defRPr/>
            </a:pP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Comando do terminal do Windows para renomear;</a:t>
            </a:r>
          </a:p>
          <a:p>
            <a:pPr marL="258890" indent="-258890" defTabSz="414223">
              <a:lnSpc>
                <a:spcPct val="80000"/>
              </a:lnSpc>
              <a:spcAft>
                <a:spcPts val="725"/>
              </a:spcAft>
              <a:buClr>
                <a:srgbClr val="C05200"/>
              </a:buClr>
              <a:buFont typeface="Arial" panose="020B0604020202020204" pitchFamily="34" charset="0"/>
              <a:buChar char="•"/>
              <a:defRPr/>
            </a:pP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Exe</a:t>
            </a: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cute o </a:t>
            </a:r>
            <a:r>
              <a:rPr lang="pt-BR" sz="163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git</a:t>
            </a: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status novamente</a:t>
            </a:r>
            <a:endParaRPr lang="pt-BR" sz="1631" dirty="0">
              <a:solidFill>
                <a:srgbClr val="000000">
                  <a:lumMod val="65000"/>
                  <a:lumOff val="35000"/>
                </a:srgbClr>
              </a:solidFill>
              <a:latin typeface="Calibri" panose="020F0502020204030204" pitchFamily="34" charset="0"/>
              <a:ea typeface="Open Sans" panose="020B0606030504020204" pitchFamily="34" charset="0"/>
              <a:cs typeface="Open Sans" panose="020B0606030504020204" pitchFamily="34" charset="0"/>
              <a:sym typeface="Calibri"/>
            </a:endParaRPr>
          </a:p>
          <a:p>
            <a:pPr marL="258890" indent="-258890" defTabSz="414223">
              <a:lnSpc>
                <a:spcPct val="80000"/>
              </a:lnSpc>
              <a:spcAft>
                <a:spcPts val="725"/>
              </a:spcAft>
              <a:buClr>
                <a:srgbClr val="C05200"/>
              </a:buClr>
              <a:buFont typeface="Arial" panose="020B0604020202020204" pitchFamily="34" charset="0"/>
              <a:buChar char="•"/>
              <a:defRPr/>
            </a:pPr>
            <a:endParaRPr lang="pt-BR" sz="1631" dirty="0">
              <a:solidFill>
                <a:srgbClr val="000000">
                  <a:lumMod val="65000"/>
                  <a:lumOff val="35000"/>
                </a:srgbClr>
              </a:solidFill>
              <a:latin typeface="Calibri" panose="020F0502020204030204" pitchFamily="34" charset="0"/>
              <a:ea typeface="Open Sans" panose="020B0606030504020204" pitchFamily="34" charset="0"/>
              <a:cs typeface="Open Sans" panose="020B060603050402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12708689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2500" y="1303338"/>
            <a:ext cx="5905500" cy="2933700"/>
          </a:xfrm>
          <a:prstGeom prst="rect">
            <a:avLst/>
          </a:prstGeom>
        </p:spPr>
      </p:pic>
      <p:grpSp>
        <p:nvGrpSpPr>
          <p:cNvPr id="4" name="Grupo 24"/>
          <p:cNvGrpSpPr/>
          <p:nvPr/>
        </p:nvGrpSpPr>
        <p:grpSpPr>
          <a:xfrm>
            <a:off x="1378749" y="4880914"/>
            <a:ext cx="7429631" cy="1567971"/>
            <a:chOff x="400308" y="1611834"/>
            <a:chExt cx="3992030" cy="2262980"/>
          </a:xfrm>
        </p:grpSpPr>
        <p:sp>
          <p:nvSpPr>
            <p:cNvPr id="6" name="Retângulo 5"/>
            <p:cNvSpPr/>
            <p:nvPr/>
          </p:nvSpPr>
          <p:spPr>
            <a:xfrm>
              <a:off x="400308" y="1611834"/>
              <a:ext cx="3992030" cy="22629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414223"/>
              <a:endParaRPr lang="pt-BR" sz="1631" dirty="0">
                <a:solidFill>
                  <a:srgbClr val="FFFFFF"/>
                </a:solidFill>
                <a:latin typeface="Calibri" panose="020F0502020204030204" pitchFamily="34" charset="0"/>
                <a:sym typeface="Calibri"/>
              </a:endParaRPr>
            </a:p>
          </p:txBody>
        </p:sp>
        <p:sp>
          <p:nvSpPr>
            <p:cNvPr id="7" name="Subtítulo 5"/>
            <p:cNvSpPr txBox="1">
              <a:spLocks/>
            </p:cNvSpPr>
            <p:nvPr/>
          </p:nvSpPr>
          <p:spPr bwMode="auto">
            <a:xfrm>
              <a:off x="525189" y="1862040"/>
              <a:ext cx="3564584" cy="18018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anchor="t" anchorCtr="0">
              <a:noAutofit/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58890" indent="-258890" defTabSz="414223">
                <a:lnSpc>
                  <a:spcPct val="80000"/>
                </a:lnSpc>
                <a:spcAft>
                  <a:spcPts val="725"/>
                </a:spcAft>
                <a:buClr>
                  <a:srgbClr val="C05200"/>
                </a:buClr>
                <a:buFont typeface="Arial" panose="020B0604020202020204" pitchFamily="34" charset="0"/>
                <a:buChar char="•"/>
                <a:defRPr/>
              </a:pPr>
              <a:r>
                <a:rPr lang="pt-BR" sz="1631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Não acompanhamos a evolução do nosso trabalho</a:t>
              </a:r>
              <a:r>
                <a:rPr lang="pt-BR" sz="1631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Calibri"/>
                </a:rPr>
                <a:t>;</a:t>
              </a:r>
            </a:p>
            <a:p>
              <a:pPr marL="258890" indent="-258890" defTabSz="414223">
                <a:lnSpc>
                  <a:spcPct val="80000"/>
                </a:lnSpc>
                <a:spcAft>
                  <a:spcPts val="725"/>
                </a:spcAft>
                <a:buClr>
                  <a:srgbClr val="C05200"/>
                </a:buClr>
                <a:buFont typeface="Arial" panose="020B0604020202020204" pitchFamily="34" charset="0"/>
                <a:buChar char="•"/>
                <a:defRPr/>
              </a:pPr>
              <a:r>
                <a:rPr lang="pt-BR" sz="1631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Perdemos histórico</a:t>
              </a:r>
              <a:r>
                <a:rPr lang="pt-BR" sz="1631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Calibri"/>
                </a:rPr>
                <a:t>;</a:t>
              </a:r>
            </a:p>
            <a:p>
              <a:pPr marL="258890" indent="-258890" defTabSz="414223">
                <a:lnSpc>
                  <a:spcPct val="80000"/>
                </a:lnSpc>
                <a:spcAft>
                  <a:spcPts val="725"/>
                </a:spcAft>
                <a:buClr>
                  <a:srgbClr val="C05200"/>
                </a:buClr>
                <a:buFont typeface="Arial" panose="020B0604020202020204" pitchFamily="34" charset="0"/>
                <a:buChar char="•"/>
                <a:defRPr/>
              </a:pPr>
              <a:r>
                <a:rPr lang="pt-BR" sz="1631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Calibri"/>
                </a:rPr>
                <a:t>Não sabemos o que foi modificado;</a:t>
              </a:r>
            </a:p>
            <a:p>
              <a:pPr marL="258890" indent="-258890" defTabSz="414223">
                <a:lnSpc>
                  <a:spcPct val="80000"/>
                </a:lnSpc>
                <a:spcAft>
                  <a:spcPts val="725"/>
                </a:spcAft>
                <a:buClr>
                  <a:srgbClr val="C05200"/>
                </a:buClr>
                <a:buFont typeface="Arial" panose="020B0604020202020204" pitchFamily="34" charset="0"/>
                <a:buChar char="•"/>
                <a:defRPr/>
              </a:pPr>
              <a:r>
                <a:rPr lang="pt-BR" sz="1631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Calibri"/>
                </a:rPr>
                <a:t>Necessidade de backups constantes;</a:t>
              </a:r>
            </a:p>
          </p:txBody>
        </p:sp>
      </p:grpSp>
      <p:sp>
        <p:nvSpPr>
          <p:cNvPr id="5" name="CaixaDeTexto 35"/>
          <p:cNvSpPr txBox="1"/>
          <p:nvPr/>
        </p:nvSpPr>
        <p:spPr>
          <a:xfrm>
            <a:off x="1378750" y="4520740"/>
            <a:ext cx="1687499" cy="315471"/>
          </a:xfrm>
          <a:prstGeom prst="rect">
            <a:avLst/>
          </a:prstGeom>
          <a:solidFill>
            <a:srgbClr val="0AB4BA"/>
          </a:solidFill>
        </p:spPr>
        <p:txBody>
          <a:bodyPr wrap="square" rtlCol="0" anchor="ctr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Riscos</a:t>
            </a:r>
          </a:p>
        </p:txBody>
      </p:sp>
    </p:spTree>
    <p:extLst>
      <p:ext uri="{BB962C8B-B14F-4D97-AF65-F5344CB8AC3E}">
        <p14:creationId xmlns:p14="http://schemas.microsoft.com/office/powerpoint/2010/main" val="2529438761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35"/>
          <p:cNvSpPr txBox="1"/>
          <p:nvPr/>
        </p:nvSpPr>
        <p:spPr>
          <a:xfrm>
            <a:off x="350050" y="1538845"/>
            <a:ext cx="3078950" cy="315471"/>
          </a:xfrm>
          <a:prstGeom prst="rect">
            <a:avLst/>
          </a:prstGeom>
          <a:solidFill>
            <a:srgbClr val="0AB4BA"/>
          </a:solidFill>
        </p:spPr>
        <p:txBody>
          <a:bodyPr wrap="square" rtlCol="0" anchor="ctr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Gravando arquivos no repositório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4850" y="1854316"/>
            <a:ext cx="4921250" cy="2766852"/>
          </a:xfrm>
          <a:prstGeom prst="rect">
            <a:avLst/>
          </a:prstGeom>
        </p:spPr>
      </p:pic>
      <p:sp>
        <p:nvSpPr>
          <p:cNvPr id="4" name="Subtítulo 5"/>
          <p:cNvSpPr txBox="1">
            <a:spLocks/>
          </p:cNvSpPr>
          <p:nvPr/>
        </p:nvSpPr>
        <p:spPr bwMode="auto">
          <a:xfrm>
            <a:off x="1655106" y="5395343"/>
            <a:ext cx="6634104" cy="12484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 anchorCtr="0"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8890" indent="-258890" defTabSz="414223">
              <a:lnSpc>
                <a:spcPct val="80000"/>
              </a:lnSpc>
              <a:spcAft>
                <a:spcPts val="725"/>
              </a:spcAft>
              <a:buClr>
                <a:srgbClr val="C05200"/>
              </a:buClr>
              <a:buFont typeface="Arial" panose="020B0604020202020204" pitchFamily="34" charset="0"/>
              <a:buChar char="•"/>
              <a:defRPr/>
            </a:pP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No terminal é exibida a mensagem “</a:t>
            </a:r>
            <a:r>
              <a:rPr lang="pt-BR" sz="163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changes</a:t>
            </a: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t-BR" sz="163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to</a:t>
            </a: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t-BR" sz="163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be</a:t>
            </a: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t-BR" sz="163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commited</a:t>
            </a: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”</a:t>
            </a:r>
            <a:endParaRPr lang="pt-BR" sz="1631" dirty="0">
              <a:solidFill>
                <a:srgbClr val="000000">
                  <a:lumMod val="65000"/>
                  <a:lumOff val="35000"/>
                </a:srgbClr>
              </a:solidFill>
              <a:latin typeface="Calibri" panose="020F0502020204030204" pitchFamily="34" charset="0"/>
              <a:ea typeface="Open Sans" panose="020B0606030504020204" pitchFamily="34" charset="0"/>
              <a:cs typeface="Open Sans" panose="020B0606030504020204" pitchFamily="34" charset="0"/>
              <a:sym typeface="Calibri"/>
            </a:endParaRPr>
          </a:p>
          <a:p>
            <a:pPr marL="258890" indent="-258890" defTabSz="414223">
              <a:lnSpc>
                <a:spcPct val="80000"/>
              </a:lnSpc>
              <a:spcAft>
                <a:spcPts val="725"/>
              </a:spcAft>
              <a:buClr>
                <a:srgbClr val="C05200"/>
              </a:buClr>
              <a:buFont typeface="Arial" panose="020B0604020202020204" pitchFamily="34" charset="0"/>
              <a:buChar char="•"/>
              <a:defRPr/>
            </a:pPr>
            <a:endParaRPr lang="pt-BR" sz="1631" dirty="0">
              <a:solidFill>
                <a:srgbClr val="000000">
                  <a:lumMod val="65000"/>
                  <a:lumOff val="35000"/>
                </a:srgbClr>
              </a:solidFill>
              <a:latin typeface="Calibri" panose="020F0502020204030204" pitchFamily="34" charset="0"/>
              <a:ea typeface="Open Sans" panose="020B0606030504020204" pitchFamily="34" charset="0"/>
              <a:cs typeface="Open Sans" panose="020B060603050402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80150210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35"/>
          <p:cNvSpPr txBox="1"/>
          <p:nvPr/>
        </p:nvSpPr>
        <p:spPr>
          <a:xfrm>
            <a:off x="350050" y="1538845"/>
            <a:ext cx="3078950" cy="315471"/>
          </a:xfrm>
          <a:prstGeom prst="rect">
            <a:avLst/>
          </a:prstGeom>
          <a:solidFill>
            <a:srgbClr val="0AB4BA"/>
          </a:solidFill>
        </p:spPr>
        <p:txBody>
          <a:bodyPr wrap="square" rtlCol="0" anchor="ctr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Utilize o comando </a:t>
            </a:r>
            <a:r>
              <a:rPr lang="pt-BR" sz="1450" b="1" kern="0" spc="27" dirty="0" err="1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git</a:t>
            </a:r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 </a:t>
            </a:r>
            <a:r>
              <a:rPr lang="pt-BR" sz="1450" b="1" kern="0" spc="27" dirty="0" err="1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commit</a:t>
            </a:r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 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0512" y="1307186"/>
            <a:ext cx="6035675" cy="3393410"/>
          </a:xfrm>
          <a:prstGeom prst="rect">
            <a:avLst/>
          </a:prstGeom>
        </p:spPr>
      </p:pic>
      <p:sp>
        <p:nvSpPr>
          <p:cNvPr id="4" name="Subtítulo 5"/>
          <p:cNvSpPr txBox="1">
            <a:spLocks/>
          </p:cNvSpPr>
          <p:nvPr/>
        </p:nvSpPr>
        <p:spPr bwMode="auto">
          <a:xfrm>
            <a:off x="1655106" y="5395343"/>
            <a:ext cx="6634104" cy="12484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 anchorCtr="0"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8890" indent="-258890" defTabSz="414223">
              <a:lnSpc>
                <a:spcPct val="80000"/>
              </a:lnSpc>
              <a:spcAft>
                <a:spcPts val="725"/>
              </a:spcAft>
              <a:buClr>
                <a:srgbClr val="C05200"/>
              </a:buClr>
              <a:buFont typeface="Arial" panose="020B0604020202020204" pitchFamily="34" charset="0"/>
              <a:buChar char="•"/>
              <a:defRPr/>
            </a:pP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 –m serve para adicionarmos uma mensagem ao nosso </a:t>
            </a:r>
            <a:r>
              <a:rPr lang="pt-BR" sz="163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commit</a:t>
            </a:r>
            <a:endParaRPr lang="pt-BR" sz="1631" dirty="0">
              <a:solidFill>
                <a:srgbClr val="000000">
                  <a:lumMod val="65000"/>
                  <a:lumOff val="35000"/>
                </a:srgbClr>
              </a:solidFill>
              <a:latin typeface="Calibri" panose="020F050202020403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58890" indent="-258890" defTabSz="414223">
              <a:lnSpc>
                <a:spcPct val="80000"/>
              </a:lnSpc>
              <a:spcAft>
                <a:spcPts val="725"/>
              </a:spcAft>
              <a:buClr>
                <a:srgbClr val="C05200"/>
              </a:buClr>
              <a:buFont typeface="Arial" panose="020B0604020202020204" pitchFamily="34" charset="0"/>
              <a:buChar char="•"/>
              <a:defRPr/>
            </a:pP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Devemos dar uma mensagem que descr</a:t>
            </a: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eva bem o que fizemos</a:t>
            </a:r>
          </a:p>
          <a:p>
            <a:pPr marL="258890" indent="-258890" defTabSz="414223">
              <a:lnSpc>
                <a:spcPct val="80000"/>
              </a:lnSpc>
              <a:spcAft>
                <a:spcPts val="725"/>
              </a:spcAft>
              <a:buClr>
                <a:srgbClr val="C05200"/>
              </a:buClr>
              <a:buFont typeface="Arial" panose="020B0604020202020204" pitchFamily="34" charset="0"/>
              <a:buChar char="•"/>
              <a:defRPr/>
            </a:pP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Podemos rastrear e </a:t>
            </a:r>
            <a:r>
              <a:rPr lang="pt-BR" sz="163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commitar</a:t>
            </a: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 as mudanças de uma só vez com o comando </a:t>
            </a:r>
            <a:r>
              <a:rPr lang="pt-BR" sz="163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git</a:t>
            </a: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 </a:t>
            </a:r>
            <a:r>
              <a:rPr lang="pt-BR" sz="163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commit-am</a:t>
            </a: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, mas o comando só funciona com arquivos que já foram rastreados</a:t>
            </a:r>
          </a:p>
          <a:p>
            <a:pPr marL="258890" indent="-258890" defTabSz="414223">
              <a:lnSpc>
                <a:spcPct val="80000"/>
              </a:lnSpc>
              <a:spcAft>
                <a:spcPts val="725"/>
              </a:spcAft>
              <a:buClr>
                <a:srgbClr val="C05200"/>
              </a:buClr>
              <a:buFont typeface="Arial" panose="020B0604020202020204" pitchFamily="34" charset="0"/>
              <a:buChar char="•"/>
              <a:defRPr/>
            </a:pPr>
            <a:endParaRPr lang="pt-BR" sz="1631" dirty="0">
              <a:solidFill>
                <a:srgbClr val="000000">
                  <a:lumMod val="65000"/>
                  <a:lumOff val="35000"/>
                </a:srgbClr>
              </a:solidFill>
              <a:latin typeface="Calibri" panose="020F0502020204030204" pitchFamily="34" charset="0"/>
              <a:ea typeface="Open Sans" panose="020B0606030504020204" pitchFamily="34" charset="0"/>
              <a:cs typeface="Open Sans" panose="020B060603050402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4430768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5280" y="2805044"/>
            <a:ext cx="5657113" cy="2273438"/>
          </a:xfrm>
          <a:prstGeom prst="rect">
            <a:avLst/>
          </a:prstGeom>
        </p:spPr>
      </p:pic>
      <p:sp>
        <p:nvSpPr>
          <p:cNvPr id="3" name="CaixaDeTexto 35"/>
          <p:cNvSpPr txBox="1"/>
          <p:nvPr/>
        </p:nvSpPr>
        <p:spPr>
          <a:xfrm>
            <a:off x="350050" y="1538845"/>
            <a:ext cx="3078950" cy="315471"/>
          </a:xfrm>
          <a:prstGeom prst="rect">
            <a:avLst/>
          </a:prstGeom>
          <a:solidFill>
            <a:srgbClr val="0AB4BA"/>
          </a:solidFill>
        </p:spPr>
        <p:txBody>
          <a:bodyPr wrap="square" rtlCol="0" anchor="ctr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Estado do nosso repositório </a:t>
            </a:r>
          </a:p>
        </p:txBody>
      </p:sp>
    </p:spTree>
    <p:extLst>
      <p:ext uri="{BB962C8B-B14F-4D97-AF65-F5344CB8AC3E}">
        <p14:creationId xmlns:p14="http://schemas.microsoft.com/office/powerpoint/2010/main" val="2281239971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35"/>
          <p:cNvSpPr txBox="1"/>
          <p:nvPr/>
        </p:nvSpPr>
        <p:spPr>
          <a:xfrm>
            <a:off x="350050" y="1538845"/>
            <a:ext cx="3078950" cy="315471"/>
          </a:xfrm>
          <a:prstGeom prst="rect">
            <a:avLst/>
          </a:prstGeom>
          <a:solidFill>
            <a:srgbClr val="0AB4BA"/>
          </a:solidFill>
        </p:spPr>
        <p:txBody>
          <a:bodyPr wrap="square" rtlCol="0" anchor="ctr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Comandos úteis 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9151" y="2135863"/>
            <a:ext cx="3924699" cy="2206566"/>
          </a:xfrm>
          <a:prstGeom prst="rect">
            <a:avLst/>
          </a:prstGeom>
        </p:spPr>
      </p:pic>
      <p:sp>
        <p:nvSpPr>
          <p:cNvPr id="4" name="Subtítulo 5"/>
          <p:cNvSpPr txBox="1">
            <a:spLocks/>
          </p:cNvSpPr>
          <p:nvPr/>
        </p:nvSpPr>
        <p:spPr bwMode="auto">
          <a:xfrm>
            <a:off x="1078843" y="5452934"/>
            <a:ext cx="6634104" cy="12484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 anchorCtr="0"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8890" indent="-258890" defTabSz="414223">
              <a:lnSpc>
                <a:spcPct val="80000"/>
              </a:lnSpc>
              <a:spcAft>
                <a:spcPts val="725"/>
              </a:spcAft>
              <a:buClr>
                <a:srgbClr val="C05200"/>
              </a:buClr>
              <a:buFont typeface="Arial" panose="020B0604020202020204" pitchFamily="34" charset="0"/>
              <a:buChar char="•"/>
              <a:defRPr/>
            </a:pPr>
            <a:r>
              <a:rPr lang="pt-BR" sz="163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Git</a:t>
            </a: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 </a:t>
            </a:r>
            <a:r>
              <a:rPr lang="pt-BR" sz="163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diff</a:t>
            </a:r>
            <a:endParaRPr lang="pt-BR" sz="1631" dirty="0">
              <a:solidFill>
                <a:srgbClr val="000000">
                  <a:lumMod val="65000"/>
                  <a:lumOff val="35000"/>
                </a:srgbClr>
              </a:solidFill>
              <a:latin typeface="Calibri" panose="020F0502020204030204" pitchFamily="34" charset="0"/>
              <a:ea typeface="Open Sans" panose="020B0606030504020204" pitchFamily="34" charset="0"/>
              <a:cs typeface="Open Sans" panose="020B0606030504020204" pitchFamily="34" charset="0"/>
              <a:sym typeface="Calibri"/>
            </a:endParaRPr>
          </a:p>
          <a:p>
            <a:pPr marL="258890" indent="-258890" defTabSz="414223">
              <a:lnSpc>
                <a:spcPct val="80000"/>
              </a:lnSpc>
              <a:spcAft>
                <a:spcPts val="725"/>
              </a:spcAft>
              <a:buClr>
                <a:srgbClr val="C05200"/>
              </a:buClr>
              <a:buFont typeface="Arial" panose="020B0604020202020204" pitchFamily="34" charset="0"/>
              <a:buChar char="•"/>
              <a:defRPr/>
            </a:pPr>
            <a:endParaRPr lang="pt-BR" sz="1631" dirty="0">
              <a:solidFill>
                <a:srgbClr val="000000">
                  <a:lumMod val="65000"/>
                  <a:lumOff val="35000"/>
                </a:srgbClr>
              </a:solidFill>
              <a:latin typeface="Calibri" panose="020F0502020204030204" pitchFamily="34" charset="0"/>
              <a:ea typeface="Open Sans" panose="020B0606030504020204" pitchFamily="34" charset="0"/>
              <a:cs typeface="Open Sans" panose="020B0606030504020204" pitchFamily="34" charset="0"/>
              <a:sym typeface="Calibri"/>
            </a:endParaRPr>
          </a:p>
        </p:txBody>
      </p:sp>
      <p:sp>
        <p:nvSpPr>
          <p:cNvPr id="5" name="Subtítulo 5"/>
          <p:cNvSpPr txBox="1">
            <a:spLocks/>
          </p:cNvSpPr>
          <p:nvPr/>
        </p:nvSpPr>
        <p:spPr bwMode="auto">
          <a:xfrm>
            <a:off x="1078843" y="3246368"/>
            <a:ext cx="6634104" cy="12484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 anchorCtr="0"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8890" indent="-258890" defTabSz="414223">
              <a:lnSpc>
                <a:spcPct val="80000"/>
              </a:lnSpc>
              <a:spcAft>
                <a:spcPts val="725"/>
              </a:spcAft>
              <a:buClr>
                <a:srgbClr val="C05200"/>
              </a:buClr>
              <a:buFont typeface="Arial" panose="020B0604020202020204" pitchFamily="34" charset="0"/>
              <a:buChar char="•"/>
              <a:defRPr/>
            </a:pPr>
            <a:r>
              <a:rPr lang="pt-BR" sz="163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Git</a:t>
            </a: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 log </a:t>
            </a:r>
          </a:p>
          <a:p>
            <a:pPr marL="258890" indent="-258890" defTabSz="414223">
              <a:lnSpc>
                <a:spcPct val="80000"/>
              </a:lnSpc>
              <a:spcAft>
                <a:spcPts val="725"/>
              </a:spcAft>
              <a:buClr>
                <a:srgbClr val="C05200"/>
              </a:buClr>
              <a:buFont typeface="Arial" panose="020B0604020202020204" pitchFamily="34" charset="0"/>
              <a:buChar char="•"/>
              <a:defRPr/>
            </a:pPr>
            <a:endParaRPr lang="pt-BR" sz="1631" dirty="0">
              <a:solidFill>
                <a:srgbClr val="000000">
                  <a:lumMod val="65000"/>
                  <a:lumOff val="35000"/>
                </a:srgbClr>
              </a:solidFill>
              <a:latin typeface="Calibri" panose="020F0502020204030204" pitchFamily="34" charset="0"/>
              <a:ea typeface="Open Sans" panose="020B0606030504020204" pitchFamily="34" charset="0"/>
              <a:cs typeface="Open Sans" panose="020B0606030504020204" pitchFamily="34" charset="0"/>
              <a:sym typeface="Calibri"/>
            </a:endParaRP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3799" y="4500571"/>
            <a:ext cx="4389376" cy="2467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430774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35"/>
          <p:cNvSpPr txBox="1"/>
          <p:nvPr/>
        </p:nvSpPr>
        <p:spPr>
          <a:xfrm>
            <a:off x="350050" y="1538845"/>
            <a:ext cx="3078950" cy="315471"/>
          </a:xfrm>
          <a:prstGeom prst="rect">
            <a:avLst/>
          </a:prstGeom>
          <a:solidFill>
            <a:srgbClr val="0AB4BA"/>
          </a:solidFill>
        </p:spPr>
        <p:txBody>
          <a:bodyPr wrap="square" rtlCol="0" anchor="ctr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Excluindo arquivos </a:t>
            </a:r>
            <a:r>
              <a:rPr lang="pt-BR" sz="1450" b="1" kern="0" spc="27" dirty="0" err="1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commitados</a:t>
            </a:r>
            <a:endParaRPr lang="pt-BR" sz="1450" b="1" kern="0" spc="27" dirty="0">
              <a:solidFill>
                <a:schemeClr val="bg1"/>
              </a:solidFill>
              <a:latin typeface="Calibri" panose="020F0502020204030204" pitchFamily="34" charset="0"/>
              <a:cs typeface="Gotham-Light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0175" y="2264449"/>
            <a:ext cx="7893050" cy="4437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675505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35"/>
          <p:cNvSpPr txBox="1"/>
          <p:nvPr/>
        </p:nvSpPr>
        <p:spPr>
          <a:xfrm>
            <a:off x="350050" y="1538845"/>
            <a:ext cx="3078950" cy="315471"/>
          </a:xfrm>
          <a:prstGeom prst="rect">
            <a:avLst/>
          </a:prstGeom>
          <a:solidFill>
            <a:srgbClr val="0AB4BA"/>
          </a:solidFill>
        </p:spPr>
        <p:txBody>
          <a:bodyPr wrap="square" rtlCol="0" anchor="ctr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50" b="1" kern="0" spc="27" dirty="0" err="1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Git</a:t>
            </a:r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 </a:t>
            </a:r>
            <a:r>
              <a:rPr lang="pt-BR" sz="1450" b="1" kern="0" spc="27" dirty="0" err="1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rm</a:t>
            </a:r>
            <a:endParaRPr lang="pt-BR" sz="1450" b="1" kern="0" spc="27" dirty="0">
              <a:solidFill>
                <a:schemeClr val="bg1"/>
              </a:solidFill>
              <a:latin typeface="Calibri" panose="020F0502020204030204" pitchFamily="34" charset="0"/>
              <a:cs typeface="Gotham-Light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0" y="1978701"/>
            <a:ext cx="5764213" cy="3240788"/>
          </a:xfrm>
          <a:prstGeom prst="rect">
            <a:avLst/>
          </a:prstGeom>
        </p:spPr>
      </p:pic>
      <p:sp>
        <p:nvSpPr>
          <p:cNvPr id="4" name="Subtítulo 5"/>
          <p:cNvSpPr txBox="1">
            <a:spLocks/>
          </p:cNvSpPr>
          <p:nvPr/>
        </p:nvSpPr>
        <p:spPr bwMode="auto">
          <a:xfrm>
            <a:off x="1655106" y="5395343"/>
            <a:ext cx="6634104" cy="12484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 anchorCtr="0"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8890" indent="-258890" defTabSz="414223">
              <a:lnSpc>
                <a:spcPct val="80000"/>
              </a:lnSpc>
              <a:spcAft>
                <a:spcPts val="725"/>
              </a:spcAft>
              <a:buClr>
                <a:srgbClr val="C05200"/>
              </a:buClr>
              <a:buFont typeface="Arial" panose="020B0604020202020204" pitchFamily="34" charset="0"/>
              <a:buChar char="•"/>
              <a:defRPr/>
            </a:pP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Devemos executar o </a:t>
            </a:r>
            <a:r>
              <a:rPr lang="pt-BR" sz="163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git</a:t>
            </a: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t-BR" sz="163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add</a:t>
            </a: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para rastrear a deleção do nosso arquivo</a:t>
            </a:r>
          </a:p>
          <a:p>
            <a:pPr marL="258890" indent="-258890" defTabSz="414223">
              <a:lnSpc>
                <a:spcPct val="80000"/>
              </a:lnSpc>
              <a:spcAft>
                <a:spcPts val="725"/>
              </a:spcAft>
              <a:buClr>
                <a:srgbClr val="C05200"/>
              </a:buClr>
              <a:buFont typeface="Arial" panose="020B0604020202020204" pitchFamily="34" charset="0"/>
              <a:buChar char="•"/>
              <a:defRPr/>
            </a:pP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Em seguida devemos </a:t>
            </a:r>
            <a:r>
              <a:rPr lang="pt-BR" sz="163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commitar</a:t>
            </a: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essa deleção</a:t>
            </a:r>
            <a:endParaRPr lang="pt-BR" sz="1631" dirty="0">
              <a:solidFill>
                <a:srgbClr val="000000">
                  <a:lumMod val="65000"/>
                  <a:lumOff val="35000"/>
                </a:srgbClr>
              </a:solidFill>
              <a:latin typeface="Calibri" panose="020F0502020204030204" pitchFamily="34" charset="0"/>
              <a:ea typeface="Open Sans" panose="020B0606030504020204" pitchFamily="34" charset="0"/>
              <a:cs typeface="Open Sans" panose="020B0606030504020204" pitchFamily="34" charset="0"/>
              <a:sym typeface="Calibri"/>
            </a:endParaRPr>
          </a:p>
          <a:p>
            <a:pPr marL="258890" indent="-258890" defTabSz="414223">
              <a:lnSpc>
                <a:spcPct val="80000"/>
              </a:lnSpc>
              <a:spcAft>
                <a:spcPts val="725"/>
              </a:spcAft>
              <a:buClr>
                <a:srgbClr val="C05200"/>
              </a:buClr>
              <a:buFont typeface="Arial" panose="020B0604020202020204" pitchFamily="34" charset="0"/>
              <a:buChar char="•"/>
              <a:defRPr/>
            </a:pPr>
            <a:endParaRPr lang="pt-BR" sz="1631" dirty="0">
              <a:solidFill>
                <a:srgbClr val="000000">
                  <a:lumMod val="65000"/>
                  <a:lumOff val="35000"/>
                </a:srgbClr>
              </a:solidFill>
              <a:latin typeface="Calibri" panose="020F0502020204030204" pitchFamily="34" charset="0"/>
              <a:ea typeface="Open Sans" panose="020B0606030504020204" pitchFamily="34" charset="0"/>
              <a:cs typeface="Open Sans" panose="020B060603050402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02322276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35"/>
          <p:cNvSpPr txBox="1"/>
          <p:nvPr/>
        </p:nvSpPr>
        <p:spPr>
          <a:xfrm>
            <a:off x="350050" y="1538845"/>
            <a:ext cx="3078950" cy="315471"/>
          </a:xfrm>
          <a:prstGeom prst="rect">
            <a:avLst/>
          </a:prstGeom>
          <a:solidFill>
            <a:srgbClr val="0AB4BA"/>
          </a:solidFill>
        </p:spPr>
        <p:txBody>
          <a:bodyPr wrap="square" rtlCol="0" anchor="ctr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Estado do nosso repositório 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7040" y="2547109"/>
            <a:ext cx="6273594" cy="3446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842557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35"/>
          <p:cNvSpPr txBox="1"/>
          <p:nvPr/>
        </p:nvSpPr>
        <p:spPr>
          <a:xfrm>
            <a:off x="350049" y="1538845"/>
            <a:ext cx="3679025" cy="315471"/>
          </a:xfrm>
          <a:prstGeom prst="rect">
            <a:avLst/>
          </a:prstGeom>
          <a:solidFill>
            <a:srgbClr val="0AB4BA"/>
          </a:solidFill>
        </p:spPr>
        <p:txBody>
          <a:bodyPr wrap="square" rtlCol="0" anchor="ctr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Desfazendo mudanças não rastreadas 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7488" y="2035849"/>
            <a:ext cx="6778624" cy="3811115"/>
          </a:xfrm>
          <a:prstGeom prst="rect">
            <a:avLst/>
          </a:prstGeom>
        </p:spPr>
      </p:pic>
      <p:sp>
        <p:nvSpPr>
          <p:cNvPr id="4" name="Subtítulo 5"/>
          <p:cNvSpPr txBox="1">
            <a:spLocks/>
          </p:cNvSpPr>
          <p:nvPr/>
        </p:nvSpPr>
        <p:spPr bwMode="auto">
          <a:xfrm>
            <a:off x="1526518" y="6028497"/>
            <a:ext cx="6634104" cy="12484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 anchorCtr="0"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8890" indent="-258890" defTabSz="414223">
              <a:lnSpc>
                <a:spcPct val="80000"/>
              </a:lnSpc>
              <a:spcAft>
                <a:spcPts val="725"/>
              </a:spcAft>
              <a:buClr>
                <a:srgbClr val="C05200"/>
              </a:buClr>
              <a:buFont typeface="Arial" panose="020B0604020202020204" pitchFamily="34" charset="0"/>
              <a:buChar char="•"/>
              <a:defRPr/>
            </a:pPr>
            <a:r>
              <a:rPr lang="pt-BR" sz="163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Git</a:t>
            </a: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 </a:t>
            </a:r>
            <a:r>
              <a:rPr lang="pt-BR" sz="163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checkout</a:t>
            </a: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 -- &lt;nome do arquivo&gt;</a:t>
            </a:r>
          </a:p>
          <a:p>
            <a:pPr marL="258890" indent="-258890" defTabSz="414223">
              <a:lnSpc>
                <a:spcPct val="80000"/>
              </a:lnSpc>
              <a:spcAft>
                <a:spcPts val="725"/>
              </a:spcAft>
              <a:buClr>
                <a:srgbClr val="C05200"/>
              </a:buClr>
              <a:buFont typeface="Arial" panose="020B0604020202020204" pitchFamily="34" charset="0"/>
              <a:buChar char="•"/>
              <a:defRPr/>
            </a:pP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Isso pode nos salvar de uma exclusão </a:t>
            </a: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por acidente</a:t>
            </a:r>
            <a:endParaRPr lang="pt-BR" sz="1631" dirty="0">
              <a:solidFill>
                <a:srgbClr val="000000">
                  <a:lumMod val="65000"/>
                  <a:lumOff val="35000"/>
                </a:srgbClr>
              </a:solidFill>
              <a:latin typeface="Calibri" panose="020F0502020204030204" pitchFamily="34" charset="0"/>
              <a:ea typeface="Open Sans" panose="020B0606030504020204" pitchFamily="34" charset="0"/>
              <a:cs typeface="Open Sans" panose="020B0606030504020204" pitchFamily="34" charset="0"/>
              <a:sym typeface="Calibri"/>
            </a:endParaRPr>
          </a:p>
          <a:p>
            <a:pPr marL="258890" indent="-258890" defTabSz="414223">
              <a:lnSpc>
                <a:spcPct val="80000"/>
              </a:lnSpc>
              <a:spcAft>
                <a:spcPts val="725"/>
              </a:spcAft>
              <a:buClr>
                <a:srgbClr val="C05200"/>
              </a:buClr>
              <a:buFont typeface="Arial" panose="020B0604020202020204" pitchFamily="34" charset="0"/>
              <a:buChar char="•"/>
              <a:defRPr/>
            </a:pPr>
            <a:endParaRPr lang="pt-BR" sz="1631" dirty="0">
              <a:solidFill>
                <a:srgbClr val="000000">
                  <a:lumMod val="65000"/>
                  <a:lumOff val="35000"/>
                </a:srgbClr>
              </a:solidFill>
              <a:latin typeface="Calibri" panose="020F0502020204030204" pitchFamily="34" charset="0"/>
              <a:ea typeface="Open Sans" panose="020B0606030504020204" pitchFamily="34" charset="0"/>
              <a:cs typeface="Open Sans" panose="020B060603050402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97759808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35"/>
          <p:cNvSpPr txBox="1"/>
          <p:nvPr/>
        </p:nvSpPr>
        <p:spPr>
          <a:xfrm>
            <a:off x="350049" y="1538845"/>
            <a:ext cx="3679025" cy="315471"/>
          </a:xfrm>
          <a:prstGeom prst="rect">
            <a:avLst/>
          </a:prstGeom>
          <a:solidFill>
            <a:srgbClr val="0AB4BA"/>
          </a:solidFill>
        </p:spPr>
        <p:txBody>
          <a:bodyPr wrap="square" rtlCol="0" anchor="ctr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Desfazendo mudanças já rastreadas 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0362" y="1978700"/>
            <a:ext cx="6157913" cy="3462136"/>
          </a:xfrm>
          <a:prstGeom prst="rect">
            <a:avLst/>
          </a:prstGeom>
        </p:spPr>
      </p:pic>
      <p:sp>
        <p:nvSpPr>
          <p:cNvPr id="4" name="Subtítulo 5"/>
          <p:cNvSpPr txBox="1">
            <a:spLocks/>
          </p:cNvSpPr>
          <p:nvPr/>
        </p:nvSpPr>
        <p:spPr bwMode="auto">
          <a:xfrm>
            <a:off x="1526518" y="6028497"/>
            <a:ext cx="6634104" cy="12484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 anchorCtr="0"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8890" indent="-258890" defTabSz="414223">
              <a:lnSpc>
                <a:spcPct val="80000"/>
              </a:lnSpc>
              <a:spcAft>
                <a:spcPts val="725"/>
              </a:spcAft>
              <a:buClr>
                <a:srgbClr val="C05200"/>
              </a:buClr>
              <a:buFont typeface="Arial" panose="020B0604020202020204" pitchFamily="34" charset="0"/>
              <a:buChar char="•"/>
              <a:defRPr/>
            </a:pPr>
            <a:r>
              <a:rPr lang="pt-BR" sz="163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Git</a:t>
            </a: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 reset -- &lt;nome do arquivo&gt;</a:t>
            </a:r>
          </a:p>
          <a:p>
            <a:pPr marL="258890" indent="-258890" defTabSz="414223">
              <a:lnSpc>
                <a:spcPct val="80000"/>
              </a:lnSpc>
              <a:spcAft>
                <a:spcPts val="725"/>
              </a:spcAft>
              <a:buClr>
                <a:srgbClr val="C05200"/>
              </a:buClr>
              <a:buFont typeface="Arial" panose="020B0604020202020204" pitchFamily="34" charset="0"/>
              <a:buChar char="•"/>
              <a:defRPr/>
            </a:pP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 não passarmos parâmetros, ele irá retirar todos os arquivos.</a:t>
            </a:r>
          </a:p>
          <a:p>
            <a:pPr marL="258890" indent="-258890" defTabSz="414223">
              <a:lnSpc>
                <a:spcPct val="80000"/>
              </a:lnSpc>
              <a:spcAft>
                <a:spcPts val="725"/>
              </a:spcAft>
              <a:buClr>
                <a:srgbClr val="C05200"/>
              </a:buClr>
              <a:buFont typeface="Arial" panose="020B0604020202020204" pitchFamily="34" charset="0"/>
              <a:buChar char="•"/>
              <a:defRPr/>
            </a:pP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Se quisermos retirar do </a:t>
            </a:r>
            <a:r>
              <a:rPr lang="pt-BR" sz="163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stage</a:t>
            </a: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 e remover as alterações, só precisamo</a:t>
            </a: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 adicionar --hard</a:t>
            </a:r>
            <a:endParaRPr lang="pt-BR" sz="1631" dirty="0">
              <a:solidFill>
                <a:srgbClr val="000000">
                  <a:lumMod val="65000"/>
                  <a:lumOff val="35000"/>
                </a:srgbClr>
              </a:solidFill>
              <a:latin typeface="Calibri" panose="020F0502020204030204" pitchFamily="34" charset="0"/>
              <a:ea typeface="Open Sans" panose="020B0606030504020204" pitchFamily="34" charset="0"/>
              <a:cs typeface="Open Sans" panose="020B0606030504020204" pitchFamily="34" charset="0"/>
              <a:sym typeface="Calibri"/>
            </a:endParaRPr>
          </a:p>
          <a:p>
            <a:pPr marL="258890" indent="-258890" defTabSz="414223">
              <a:lnSpc>
                <a:spcPct val="80000"/>
              </a:lnSpc>
              <a:spcAft>
                <a:spcPts val="725"/>
              </a:spcAft>
              <a:buClr>
                <a:srgbClr val="C05200"/>
              </a:buClr>
              <a:buFont typeface="Arial" panose="020B0604020202020204" pitchFamily="34" charset="0"/>
              <a:buChar char="•"/>
              <a:defRPr/>
            </a:pPr>
            <a:endParaRPr lang="pt-BR" sz="1631" dirty="0">
              <a:solidFill>
                <a:srgbClr val="000000">
                  <a:lumMod val="65000"/>
                  <a:lumOff val="35000"/>
                </a:srgbClr>
              </a:solidFill>
              <a:latin typeface="Calibri" panose="020F0502020204030204" pitchFamily="34" charset="0"/>
              <a:ea typeface="Open Sans" panose="020B0606030504020204" pitchFamily="34" charset="0"/>
              <a:cs typeface="Open Sans" panose="020B060603050402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26245485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35"/>
          <p:cNvSpPr txBox="1"/>
          <p:nvPr/>
        </p:nvSpPr>
        <p:spPr>
          <a:xfrm>
            <a:off x="350049" y="1538845"/>
            <a:ext cx="3679025" cy="315471"/>
          </a:xfrm>
          <a:prstGeom prst="rect">
            <a:avLst/>
          </a:prstGeom>
          <a:solidFill>
            <a:srgbClr val="0AB4BA"/>
          </a:solidFill>
        </p:spPr>
        <p:txBody>
          <a:bodyPr wrap="square" rtlCol="0" anchor="ctr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Desfazendo mudanças já </a:t>
            </a:r>
            <a:r>
              <a:rPr lang="pt-BR" sz="1450" b="1" kern="0" spc="27" dirty="0" err="1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commitadas</a:t>
            </a:r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 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3300" y="2007274"/>
            <a:ext cx="6464300" cy="3634394"/>
          </a:xfrm>
          <a:prstGeom prst="rect">
            <a:avLst/>
          </a:prstGeom>
        </p:spPr>
      </p:pic>
      <p:sp>
        <p:nvSpPr>
          <p:cNvPr id="4" name="Subtítulo 5"/>
          <p:cNvSpPr txBox="1">
            <a:spLocks/>
          </p:cNvSpPr>
          <p:nvPr/>
        </p:nvSpPr>
        <p:spPr bwMode="auto">
          <a:xfrm>
            <a:off x="1526518" y="6028497"/>
            <a:ext cx="6634104" cy="12484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 anchorCtr="0"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8890" indent="-258890" defTabSz="414223">
              <a:lnSpc>
                <a:spcPct val="80000"/>
              </a:lnSpc>
              <a:spcAft>
                <a:spcPts val="725"/>
              </a:spcAft>
              <a:buClr>
                <a:srgbClr val="C05200"/>
              </a:buClr>
              <a:buFont typeface="Arial" panose="020B0604020202020204" pitchFamily="34" charset="0"/>
              <a:buChar char="•"/>
              <a:defRPr/>
            </a:pPr>
            <a:r>
              <a:rPr lang="pt-BR" sz="163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Git</a:t>
            </a: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 </a:t>
            </a:r>
            <a:r>
              <a:rPr lang="pt-BR" sz="163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revert</a:t>
            </a: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 –no-</a:t>
            </a:r>
            <a:r>
              <a:rPr lang="pt-BR" sz="163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edit</a:t>
            </a: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 &lt;numero do </a:t>
            </a:r>
            <a:r>
              <a:rPr lang="pt-BR" sz="163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commit</a:t>
            </a: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&gt;</a:t>
            </a:r>
          </a:p>
          <a:p>
            <a:pPr marL="258890" indent="-258890" defTabSz="414223">
              <a:lnSpc>
                <a:spcPct val="80000"/>
              </a:lnSpc>
              <a:spcAft>
                <a:spcPts val="725"/>
              </a:spcAft>
              <a:buClr>
                <a:srgbClr val="C05200"/>
              </a:buClr>
              <a:buFont typeface="Arial" panose="020B0604020202020204" pitchFamily="34" charset="0"/>
              <a:buChar char="•"/>
              <a:defRPr/>
            </a:pP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--no-</a:t>
            </a:r>
            <a:r>
              <a:rPr lang="pt-BR" sz="163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edit</a:t>
            </a: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serve para manter um padrão na mensagem do </a:t>
            </a:r>
            <a:r>
              <a:rPr lang="pt-BR" sz="163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commit</a:t>
            </a:r>
            <a:endParaRPr lang="pt-BR" sz="1631" dirty="0">
              <a:solidFill>
                <a:srgbClr val="000000">
                  <a:lumMod val="65000"/>
                  <a:lumOff val="35000"/>
                </a:srgbClr>
              </a:solidFill>
              <a:latin typeface="Calibri" panose="020F050202020403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58890" indent="-258890" defTabSz="414223">
              <a:lnSpc>
                <a:spcPct val="80000"/>
              </a:lnSpc>
              <a:spcAft>
                <a:spcPts val="725"/>
              </a:spcAft>
              <a:buClr>
                <a:srgbClr val="C05200"/>
              </a:buClr>
              <a:buFont typeface="Arial" panose="020B0604020202020204" pitchFamily="34" charset="0"/>
              <a:buChar char="•"/>
              <a:defRPr/>
            </a:pP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Podemos também usar </a:t>
            </a:r>
            <a:r>
              <a:rPr lang="pt-BR" sz="163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git</a:t>
            </a: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 reset –hard &lt;numer</a:t>
            </a: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 do </a:t>
            </a:r>
            <a:r>
              <a:rPr lang="pt-BR" sz="163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commit</a:t>
            </a: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anterior&gt;</a:t>
            </a:r>
            <a:endParaRPr lang="pt-BR" sz="1631" dirty="0">
              <a:solidFill>
                <a:srgbClr val="000000">
                  <a:lumMod val="65000"/>
                  <a:lumOff val="35000"/>
                </a:srgbClr>
              </a:solidFill>
              <a:latin typeface="Calibri" panose="020F0502020204030204" pitchFamily="34" charset="0"/>
              <a:ea typeface="Open Sans" panose="020B0606030504020204" pitchFamily="34" charset="0"/>
              <a:cs typeface="Open Sans" panose="020B060603050402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93974271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CaixaDeTexto 3"/>
          <p:cNvSpPr txBox="1"/>
          <p:nvPr/>
        </p:nvSpPr>
        <p:spPr>
          <a:xfrm>
            <a:off x="482613" y="-29078"/>
            <a:ext cx="6546976" cy="1066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800"/>
              </a:lnSpc>
            </a:pPr>
            <a:r>
              <a:rPr lang="pt-BR" sz="3200" kern="100" spc="-80" dirty="0">
                <a:solidFill>
                  <a:srgbClr val="949598"/>
                </a:solidFill>
                <a:latin typeface="Calibri" panose="020F0502020204030204" pitchFamily="34" charset="0"/>
                <a:ea typeface="Open Sans" pitchFamily="34" charset="0"/>
                <a:cs typeface="Open Sans" pitchFamily="34" charset="0"/>
              </a:rPr>
              <a:t>Controlando versões </a:t>
            </a:r>
            <a:endParaRPr lang="tr-TR" sz="3200" kern="100" spc="-80" dirty="0">
              <a:solidFill>
                <a:srgbClr val="949598"/>
              </a:solidFill>
              <a:latin typeface="Calibri" panose="020F0502020204030204" pitchFamily="34" charset="0"/>
              <a:ea typeface="Open Sans" pitchFamily="34" charset="0"/>
              <a:cs typeface="Open Sans" pitchFamily="34" charset="0"/>
            </a:endParaRPr>
          </a:p>
          <a:p>
            <a:pPr>
              <a:lnSpc>
                <a:spcPts val="3800"/>
              </a:lnSpc>
            </a:pPr>
            <a:r>
              <a:rPr lang="pt-BR" sz="3200" kern="100" spc="-80" dirty="0">
                <a:solidFill>
                  <a:srgbClr val="0AB4BA"/>
                </a:solidFill>
                <a:latin typeface="Calibri" panose="020F0502020204030204" pitchFamily="34" charset="0"/>
                <a:ea typeface="Open Sans" pitchFamily="34" charset="0"/>
                <a:cs typeface="Open Sans" pitchFamily="34" charset="0"/>
              </a:rPr>
              <a:t>com GIT</a:t>
            </a:r>
          </a:p>
        </p:txBody>
      </p:sp>
      <p:sp>
        <p:nvSpPr>
          <p:cNvPr id="5" name="Retângulo de cantos arredondados 29"/>
          <p:cNvSpPr/>
          <p:nvPr/>
        </p:nvSpPr>
        <p:spPr>
          <a:xfrm>
            <a:off x="482613" y="1349918"/>
            <a:ext cx="3124880" cy="268789"/>
          </a:xfrm>
          <a:prstGeom prst="roundRect">
            <a:avLst>
              <a:gd name="adj" fmla="val 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82848" tIns="41424" rIns="82848" bIns="41424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14223" latinLnBrk="1" hangingPunct="0"/>
            <a:r>
              <a:rPr lang="pt-BR" sz="1450" b="1" dirty="0">
                <a:solidFill>
                  <a:schemeClr val="bg1"/>
                </a:solidFill>
                <a:latin typeface="Calibri" panose="020F0502020204030204" pitchFamily="34" charset="0"/>
                <a:ea typeface="Open Sans Light" pitchFamily="34" charset="0"/>
                <a:cs typeface="Open Sans Light" pitchFamily="34" charset="0"/>
              </a:rPr>
              <a:t>MODELO  CENTRALIZADO</a:t>
            </a:r>
          </a:p>
        </p:txBody>
      </p:sp>
      <p:pic>
        <p:nvPicPr>
          <p:cNvPr id="6" name="Imagem 5" descr="https://git-scm.com/figures/18333fig0102-tn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952" y="2396806"/>
            <a:ext cx="4902836" cy="341820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03979174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35"/>
          <p:cNvSpPr txBox="1"/>
          <p:nvPr/>
        </p:nvSpPr>
        <p:spPr>
          <a:xfrm>
            <a:off x="350049" y="1538845"/>
            <a:ext cx="5750714" cy="315471"/>
          </a:xfrm>
          <a:prstGeom prst="rect">
            <a:avLst/>
          </a:prstGeom>
          <a:solidFill>
            <a:srgbClr val="0AB4BA"/>
          </a:solidFill>
        </p:spPr>
        <p:txBody>
          <a:bodyPr wrap="square" rtlCol="0" anchor="ctr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Trabalhando com repositório remoto: criando conta no GitHub 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1639" y="2050136"/>
            <a:ext cx="7593012" cy="4268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166896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62" y="2335887"/>
            <a:ext cx="4772026" cy="2996234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6412" y="2394478"/>
            <a:ext cx="4692650" cy="2879051"/>
          </a:xfrm>
          <a:prstGeom prst="rect">
            <a:avLst/>
          </a:prstGeom>
        </p:spPr>
      </p:pic>
      <p:sp>
        <p:nvSpPr>
          <p:cNvPr id="4" name="CaixaDeTexto 35"/>
          <p:cNvSpPr txBox="1"/>
          <p:nvPr/>
        </p:nvSpPr>
        <p:spPr>
          <a:xfrm>
            <a:off x="350049" y="1538845"/>
            <a:ext cx="5750714" cy="315471"/>
          </a:xfrm>
          <a:prstGeom prst="rect">
            <a:avLst/>
          </a:prstGeom>
          <a:solidFill>
            <a:srgbClr val="0AB4BA"/>
          </a:solidFill>
        </p:spPr>
        <p:txBody>
          <a:bodyPr wrap="square" rtlCol="0" anchor="ctr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Crie um repositório com o nome da sua preferência </a:t>
            </a:r>
          </a:p>
        </p:txBody>
      </p:sp>
    </p:spTree>
    <p:extLst>
      <p:ext uri="{BB962C8B-B14F-4D97-AF65-F5344CB8AC3E}">
        <p14:creationId xmlns:p14="http://schemas.microsoft.com/office/powerpoint/2010/main" val="298655103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762" y="2164437"/>
            <a:ext cx="7893050" cy="4437674"/>
          </a:xfrm>
          <a:prstGeom prst="rect">
            <a:avLst/>
          </a:prstGeom>
        </p:spPr>
      </p:pic>
      <p:sp>
        <p:nvSpPr>
          <p:cNvPr id="3" name="CaixaDeTexto 35"/>
          <p:cNvSpPr txBox="1"/>
          <p:nvPr/>
        </p:nvSpPr>
        <p:spPr>
          <a:xfrm>
            <a:off x="350049" y="1538845"/>
            <a:ext cx="5750714" cy="315471"/>
          </a:xfrm>
          <a:prstGeom prst="rect">
            <a:avLst/>
          </a:prstGeom>
          <a:solidFill>
            <a:srgbClr val="0AB4BA"/>
          </a:solidFill>
        </p:spPr>
        <p:txBody>
          <a:bodyPr wrap="square" rtlCol="0" anchor="ctr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Adicione o repositório remoto no seu local</a:t>
            </a:r>
          </a:p>
        </p:txBody>
      </p:sp>
    </p:spTree>
    <p:extLst>
      <p:ext uri="{BB962C8B-B14F-4D97-AF65-F5344CB8AC3E}">
        <p14:creationId xmlns:p14="http://schemas.microsoft.com/office/powerpoint/2010/main" val="367106245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226" y="2078711"/>
            <a:ext cx="6964362" cy="3915542"/>
          </a:xfrm>
          <a:prstGeom prst="rect">
            <a:avLst/>
          </a:prstGeom>
        </p:spPr>
      </p:pic>
      <p:sp>
        <p:nvSpPr>
          <p:cNvPr id="3" name="CaixaDeTexto 35"/>
          <p:cNvSpPr txBox="1"/>
          <p:nvPr/>
        </p:nvSpPr>
        <p:spPr>
          <a:xfrm>
            <a:off x="350049" y="1538845"/>
            <a:ext cx="5750714" cy="315471"/>
          </a:xfrm>
          <a:prstGeom prst="rect">
            <a:avLst/>
          </a:prstGeom>
          <a:solidFill>
            <a:srgbClr val="0AB4BA"/>
          </a:solidFill>
        </p:spPr>
        <p:txBody>
          <a:bodyPr wrap="square" rtlCol="0" anchor="ctr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Envie suas alterações para o repositório remoto e confira no GitHub</a:t>
            </a:r>
          </a:p>
        </p:txBody>
      </p:sp>
    </p:spTree>
    <p:extLst>
      <p:ext uri="{BB962C8B-B14F-4D97-AF65-F5344CB8AC3E}">
        <p14:creationId xmlns:p14="http://schemas.microsoft.com/office/powerpoint/2010/main" val="4212803205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35"/>
          <p:cNvSpPr txBox="1"/>
          <p:nvPr/>
        </p:nvSpPr>
        <p:spPr>
          <a:xfrm>
            <a:off x="350049" y="1538845"/>
            <a:ext cx="5750714" cy="315471"/>
          </a:xfrm>
          <a:prstGeom prst="rect">
            <a:avLst/>
          </a:prstGeom>
          <a:solidFill>
            <a:srgbClr val="0AB4BA"/>
          </a:solidFill>
        </p:spPr>
        <p:txBody>
          <a:bodyPr wrap="square" rtlCol="0" anchor="ctr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Clonando seu repositório em outro lugar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8813" y="2421611"/>
            <a:ext cx="6800850" cy="3823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752745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35"/>
          <p:cNvSpPr txBox="1"/>
          <p:nvPr/>
        </p:nvSpPr>
        <p:spPr>
          <a:xfrm>
            <a:off x="350049" y="1538845"/>
            <a:ext cx="5750714" cy="315471"/>
          </a:xfrm>
          <a:prstGeom prst="rect">
            <a:avLst/>
          </a:prstGeom>
          <a:solidFill>
            <a:srgbClr val="0AB4BA"/>
          </a:solidFill>
        </p:spPr>
        <p:txBody>
          <a:bodyPr wrap="square" rtlCol="0" anchor="ctr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Organizando o trabalho com </a:t>
            </a:r>
            <a:r>
              <a:rPr lang="pt-BR" sz="1450" b="1" kern="0" spc="27" dirty="0" err="1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branches</a:t>
            </a:r>
            <a:endParaRPr lang="pt-BR" sz="1450" b="1" kern="0" spc="27" dirty="0">
              <a:solidFill>
                <a:schemeClr val="bg1"/>
              </a:solidFill>
              <a:latin typeface="Calibri" panose="020F0502020204030204" pitchFamily="34" charset="0"/>
              <a:cs typeface="Gotham-Light"/>
            </a:endParaRPr>
          </a:p>
        </p:txBody>
      </p:sp>
    </p:spTree>
    <p:extLst>
      <p:ext uri="{BB962C8B-B14F-4D97-AF65-F5344CB8AC3E}">
        <p14:creationId xmlns:p14="http://schemas.microsoft.com/office/powerpoint/2010/main" val="2007722614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de cantos arredondados 29"/>
          <p:cNvSpPr/>
          <p:nvPr/>
        </p:nvSpPr>
        <p:spPr>
          <a:xfrm>
            <a:off x="482613" y="1349918"/>
            <a:ext cx="3124880" cy="268789"/>
          </a:xfrm>
          <a:prstGeom prst="roundRect">
            <a:avLst>
              <a:gd name="adj" fmla="val 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82848" tIns="41424" rIns="82848" bIns="41424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14223" latinLnBrk="1" hangingPunct="0"/>
            <a:r>
              <a:rPr lang="pt-BR" sz="1450" b="1" dirty="0">
                <a:solidFill>
                  <a:schemeClr val="bg1"/>
                </a:solidFill>
                <a:latin typeface="Calibri" panose="020F0502020204030204" pitchFamily="34" charset="0"/>
                <a:ea typeface="Open Sans Light" pitchFamily="34" charset="0"/>
                <a:cs typeface="Open Sans Light" pitchFamily="34" charset="0"/>
              </a:rPr>
              <a:t>MODELO  DISTRIBUÍDO</a:t>
            </a:r>
          </a:p>
        </p:txBody>
      </p:sp>
      <p:pic>
        <p:nvPicPr>
          <p:cNvPr id="3" name="Imagem 2" descr="https://git-scm.com/figures/18333fig0103-tn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6048" y="2066289"/>
            <a:ext cx="5506403" cy="453453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94716020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Resultado de imagem para git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0842" y="1537017"/>
            <a:ext cx="4312921" cy="200628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upo 24"/>
          <p:cNvGrpSpPr/>
          <p:nvPr/>
        </p:nvGrpSpPr>
        <p:grpSpPr>
          <a:xfrm>
            <a:off x="1364461" y="4880914"/>
            <a:ext cx="7429631" cy="1567971"/>
            <a:chOff x="400308" y="1611834"/>
            <a:chExt cx="3992030" cy="2262980"/>
          </a:xfrm>
        </p:grpSpPr>
        <p:sp>
          <p:nvSpPr>
            <p:cNvPr id="4" name="Retângulo 3"/>
            <p:cNvSpPr/>
            <p:nvPr/>
          </p:nvSpPr>
          <p:spPr>
            <a:xfrm>
              <a:off x="400308" y="1611834"/>
              <a:ext cx="3992030" cy="22629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414223"/>
              <a:endParaRPr lang="pt-BR" sz="1631" dirty="0">
                <a:solidFill>
                  <a:srgbClr val="FFFFFF"/>
                </a:solidFill>
                <a:latin typeface="Calibri" panose="020F0502020204030204" pitchFamily="34" charset="0"/>
                <a:sym typeface="Calibri"/>
              </a:endParaRPr>
            </a:p>
          </p:txBody>
        </p:sp>
        <p:sp>
          <p:nvSpPr>
            <p:cNvPr id="5" name="Subtítulo 5"/>
            <p:cNvSpPr txBox="1">
              <a:spLocks/>
            </p:cNvSpPr>
            <p:nvPr/>
          </p:nvSpPr>
          <p:spPr bwMode="auto">
            <a:xfrm>
              <a:off x="525189" y="1862040"/>
              <a:ext cx="3564584" cy="18018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anchor="t" anchorCtr="0">
              <a:noAutofit/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58890" indent="-258890" defTabSz="414223">
                <a:lnSpc>
                  <a:spcPct val="80000"/>
                </a:lnSpc>
                <a:spcAft>
                  <a:spcPts val="725"/>
                </a:spcAft>
                <a:buClr>
                  <a:srgbClr val="C05200"/>
                </a:buClr>
                <a:buFont typeface="Arial" panose="020B0604020202020204" pitchFamily="34" charset="0"/>
                <a:buChar char="•"/>
                <a:defRPr/>
              </a:pPr>
              <a:r>
                <a:rPr lang="pt-BR" sz="1631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Sistema de controle de versão</a:t>
              </a:r>
              <a:r>
                <a:rPr lang="pt-BR" sz="1631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Calibri"/>
                </a:rPr>
                <a:t>;</a:t>
              </a:r>
            </a:p>
            <a:p>
              <a:pPr marL="258890" indent="-258890" defTabSz="414223">
                <a:lnSpc>
                  <a:spcPct val="80000"/>
                </a:lnSpc>
                <a:spcAft>
                  <a:spcPts val="725"/>
                </a:spcAft>
                <a:buClr>
                  <a:srgbClr val="C05200"/>
                </a:buClr>
                <a:buFont typeface="Arial" panose="020B0604020202020204" pitchFamily="34" charset="0"/>
                <a:buChar char="•"/>
                <a:defRPr/>
              </a:pPr>
              <a:r>
                <a:rPr lang="pt-BR" sz="1631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Criado em 2005, pela comunidade de desenvolvimento do Linux</a:t>
              </a:r>
              <a:r>
                <a:rPr lang="pt-BR" sz="1631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Calibri"/>
                </a:rPr>
                <a:t>;</a:t>
              </a:r>
            </a:p>
            <a:p>
              <a:pPr marL="258890" indent="-258890" defTabSz="414223">
                <a:lnSpc>
                  <a:spcPct val="80000"/>
                </a:lnSpc>
                <a:spcAft>
                  <a:spcPts val="725"/>
                </a:spcAft>
                <a:buClr>
                  <a:srgbClr val="C05200"/>
                </a:buClr>
                <a:buFont typeface="Arial" panose="020B0604020202020204" pitchFamily="34" charset="0"/>
                <a:buChar char="•"/>
                <a:defRPr/>
              </a:pPr>
              <a:r>
                <a:rPr lang="pt-BR" sz="1631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Totalmente distribuído</a:t>
              </a:r>
              <a:r>
                <a:rPr lang="pt-BR" sz="1631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Calibri"/>
                </a:rPr>
                <a:t>;</a:t>
              </a:r>
            </a:p>
            <a:p>
              <a:pPr defTabSz="414223">
                <a:lnSpc>
                  <a:spcPct val="80000"/>
                </a:lnSpc>
                <a:spcAft>
                  <a:spcPts val="725"/>
                </a:spcAft>
                <a:buClr>
                  <a:srgbClr val="C05200"/>
                </a:buClr>
                <a:defRPr/>
              </a:pPr>
              <a:endPara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endParaRPr>
            </a:p>
          </p:txBody>
        </p:sp>
      </p:grpSp>
      <p:sp>
        <p:nvSpPr>
          <p:cNvPr id="6" name="CaixaDeTexto 35"/>
          <p:cNvSpPr txBox="1"/>
          <p:nvPr/>
        </p:nvSpPr>
        <p:spPr>
          <a:xfrm>
            <a:off x="1378750" y="4520740"/>
            <a:ext cx="1687499" cy="315471"/>
          </a:xfrm>
          <a:prstGeom prst="rect">
            <a:avLst/>
          </a:prstGeom>
          <a:solidFill>
            <a:srgbClr val="0AB4BA"/>
          </a:solidFill>
        </p:spPr>
        <p:txBody>
          <a:bodyPr wrap="square" rtlCol="0" anchor="ctr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História</a:t>
            </a:r>
          </a:p>
        </p:txBody>
      </p:sp>
    </p:spTree>
    <p:extLst>
      <p:ext uri="{BB962C8B-B14F-4D97-AF65-F5344CB8AC3E}">
        <p14:creationId xmlns:p14="http://schemas.microsoft.com/office/powerpoint/2010/main" val="1094224975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http://git-scm.com/figures/18333fig0103-t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8217" y="1521676"/>
            <a:ext cx="2597905" cy="2520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6" descr="http://git-scm.com/figures/18333fig0102-t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7279" y="1547532"/>
            <a:ext cx="3176640" cy="2571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riângulo isósceles 3"/>
          <p:cNvSpPr/>
          <p:nvPr/>
        </p:nvSpPr>
        <p:spPr bwMode="auto">
          <a:xfrm rot="10800000">
            <a:off x="6853548" y="4147329"/>
            <a:ext cx="2507240" cy="515731"/>
          </a:xfrm>
          <a:prstGeom prst="triangle">
            <a:avLst>
              <a:gd name="adj" fmla="val 49615"/>
            </a:avLst>
          </a:prstGeom>
          <a:solidFill>
            <a:srgbClr val="0AB4BA"/>
          </a:solidFill>
        </p:spPr>
        <p:txBody>
          <a:bodyPr wrap="square" rtlCol="0" anchor="ctr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 sz="1087" b="1" spc="27" dirty="0">
              <a:solidFill>
                <a:schemeClr val="bg1"/>
              </a:solidFill>
              <a:latin typeface="Gotham-Light"/>
              <a:ea typeface="Arial"/>
              <a:cs typeface="Gotham-Light"/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3693" y="2547941"/>
            <a:ext cx="459463" cy="407252"/>
          </a:xfrm>
          <a:prstGeom prst="rect">
            <a:avLst/>
          </a:prstGeom>
        </p:spPr>
      </p:pic>
      <p:grpSp>
        <p:nvGrpSpPr>
          <p:cNvPr id="6" name="Grupo 24"/>
          <p:cNvGrpSpPr/>
          <p:nvPr/>
        </p:nvGrpSpPr>
        <p:grpSpPr>
          <a:xfrm>
            <a:off x="1865600" y="4850506"/>
            <a:ext cx="7429631" cy="1567971"/>
            <a:chOff x="400308" y="1611834"/>
            <a:chExt cx="3992030" cy="2262980"/>
          </a:xfrm>
        </p:grpSpPr>
        <p:sp>
          <p:nvSpPr>
            <p:cNvPr id="10" name="Retângulo 9"/>
            <p:cNvSpPr/>
            <p:nvPr/>
          </p:nvSpPr>
          <p:spPr>
            <a:xfrm>
              <a:off x="400308" y="1611834"/>
              <a:ext cx="3992030" cy="22629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414223"/>
              <a:endParaRPr lang="pt-BR" sz="1631" dirty="0">
                <a:solidFill>
                  <a:srgbClr val="FFFFFF"/>
                </a:solidFill>
                <a:latin typeface="Calibri" panose="020F0502020204030204" pitchFamily="34" charset="0"/>
                <a:sym typeface="Calibri"/>
              </a:endParaRPr>
            </a:p>
          </p:txBody>
        </p:sp>
        <p:sp>
          <p:nvSpPr>
            <p:cNvPr id="11" name="Subtítulo 5"/>
            <p:cNvSpPr txBox="1">
              <a:spLocks/>
            </p:cNvSpPr>
            <p:nvPr/>
          </p:nvSpPr>
          <p:spPr bwMode="auto">
            <a:xfrm>
              <a:off x="525189" y="1862040"/>
              <a:ext cx="3564584" cy="18018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anchor="t" anchorCtr="0">
              <a:noAutofit/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58890" indent="-258890" defTabSz="414223">
                <a:lnSpc>
                  <a:spcPct val="80000"/>
                </a:lnSpc>
                <a:spcAft>
                  <a:spcPts val="725"/>
                </a:spcAft>
                <a:buClr>
                  <a:srgbClr val="C05200"/>
                </a:buClr>
                <a:buFont typeface="Arial" panose="020B0604020202020204" pitchFamily="34" charset="0"/>
                <a:buChar char="•"/>
                <a:defRPr/>
              </a:pPr>
              <a:r>
                <a:rPr lang="pt-BR" sz="1631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Calibri"/>
                </a:rPr>
                <a:t>Facilidade na manutenção de linhas paralelas de desenvolvimento;</a:t>
              </a:r>
            </a:p>
            <a:p>
              <a:pPr marL="258890" indent="-258890" defTabSz="414223">
                <a:lnSpc>
                  <a:spcPct val="80000"/>
                </a:lnSpc>
                <a:spcAft>
                  <a:spcPts val="725"/>
                </a:spcAft>
                <a:buClr>
                  <a:srgbClr val="C05200"/>
                </a:buClr>
                <a:buFont typeface="Arial" panose="020B0604020202020204" pitchFamily="34" charset="0"/>
                <a:buChar char="•"/>
                <a:defRPr/>
              </a:pPr>
              <a:r>
                <a:rPr lang="pt-BR" sz="1631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Calibri"/>
                </a:rPr>
                <a:t>Maior facilidade para efetuar Merge;</a:t>
              </a:r>
            </a:p>
            <a:p>
              <a:pPr marL="258890" indent="-258890" defTabSz="414223">
                <a:lnSpc>
                  <a:spcPct val="80000"/>
                </a:lnSpc>
                <a:spcAft>
                  <a:spcPts val="725"/>
                </a:spcAft>
                <a:buClr>
                  <a:srgbClr val="C05200"/>
                </a:buClr>
                <a:buFont typeface="Arial" panose="020B0604020202020204" pitchFamily="34" charset="0"/>
                <a:buChar char="•"/>
                <a:defRPr/>
              </a:pPr>
              <a:r>
                <a:rPr lang="pt-BR" sz="1631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Calibri"/>
                </a:rPr>
                <a:t>Possibilidade real de trabalhar off-line (benefício para trabalho com Outsourcing);</a:t>
              </a:r>
            </a:p>
            <a:p>
              <a:pPr marL="258890" indent="-258890" defTabSz="414223">
                <a:lnSpc>
                  <a:spcPct val="80000"/>
                </a:lnSpc>
                <a:spcAft>
                  <a:spcPts val="725"/>
                </a:spcAft>
                <a:buClr>
                  <a:srgbClr val="C05200"/>
                </a:buClr>
                <a:buFont typeface="Arial" panose="020B0604020202020204" pitchFamily="34" charset="0"/>
                <a:buChar char="•"/>
                <a:defRPr/>
              </a:pPr>
              <a:r>
                <a:rPr lang="pt-BR" sz="1631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Calibri"/>
                </a:rPr>
                <a:t>Backup atualizado do projeto estará presente nas máquinas de todo o time de desenvolvimento;</a:t>
              </a:r>
            </a:p>
            <a:p>
              <a:pPr marL="258890" indent="-258890" defTabSz="414223">
                <a:lnSpc>
                  <a:spcPct val="80000"/>
                </a:lnSpc>
                <a:spcAft>
                  <a:spcPts val="725"/>
                </a:spcAft>
                <a:buClr>
                  <a:srgbClr val="C05200"/>
                </a:buClr>
                <a:buFont typeface="Arial" panose="020B0604020202020204" pitchFamily="34" charset="0"/>
                <a:buChar char="•"/>
                <a:defRPr/>
              </a:pPr>
              <a:r>
                <a:rPr lang="pt-BR" sz="1631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Calibri"/>
                </a:rPr>
                <a:t>Facilidades para o desenvolvedor (trabalhando com branches locais).</a:t>
              </a:r>
              <a:endParaRPr lang="pt-BR" sz="1087" dirty="0">
                <a:solidFill>
                  <a:srgbClr val="000000">
                    <a:lumMod val="65000"/>
                    <a:lumOff val="35000"/>
                  </a:srgb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endParaRPr>
            </a:p>
          </p:txBody>
        </p:sp>
      </p:grpSp>
      <p:sp>
        <p:nvSpPr>
          <p:cNvPr id="7" name="CaixaDeTexto 35"/>
          <p:cNvSpPr txBox="1"/>
          <p:nvPr/>
        </p:nvSpPr>
        <p:spPr>
          <a:xfrm>
            <a:off x="1865601" y="4490332"/>
            <a:ext cx="1687499" cy="315471"/>
          </a:xfrm>
          <a:prstGeom prst="rect">
            <a:avLst/>
          </a:prstGeom>
          <a:solidFill>
            <a:srgbClr val="0AB4BA"/>
          </a:solidFill>
        </p:spPr>
        <p:txBody>
          <a:bodyPr wrap="square" rtlCol="0" anchor="ctr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50" b="1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BENEFÍCIOS</a:t>
            </a:r>
            <a:endParaRPr lang="pt-BR" sz="1450" b="1" kern="0" spc="27" dirty="0">
              <a:solidFill>
                <a:schemeClr val="bg1"/>
              </a:solidFill>
              <a:latin typeface="Calibri" panose="020F0502020204030204" pitchFamily="34" charset="0"/>
              <a:cs typeface="Gotham-Light"/>
            </a:endParaRPr>
          </a:p>
        </p:txBody>
      </p:sp>
      <p:sp>
        <p:nvSpPr>
          <p:cNvPr id="8" name="Retângulo de cantos arredondados 29"/>
          <p:cNvSpPr/>
          <p:nvPr/>
        </p:nvSpPr>
        <p:spPr>
          <a:xfrm>
            <a:off x="1317146" y="1192847"/>
            <a:ext cx="3124880" cy="268789"/>
          </a:xfrm>
          <a:prstGeom prst="roundRect">
            <a:avLst>
              <a:gd name="adj" fmla="val 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82848" tIns="41424" rIns="82848" bIns="41424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14223" latinLnBrk="1" hangingPunct="0"/>
            <a:r>
              <a:rPr lang="pt-BR" sz="1450" b="1" dirty="0">
                <a:solidFill>
                  <a:schemeClr val="bg1"/>
                </a:solidFill>
                <a:latin typeface="Calibri" panose="020F0502020204030204" pitchFamily="34" charset="0"/>
                <a:ea typeface="Open Sans Light" pitchFamily="34" charset="0"/>
                <a:cs typeface="Open Sans Light" pitchFamily="34" charset="0"/>
              </a:rPr>
              <a:t>MODELO  CVS ( SVN, TFS)</a:t>
            </a:r>
            <a:endParaRPr lang="pt-BR" sz="1450" b="1" dirty="0">
              <a:solidFill>
                <a:schemeClr val="bg1"/>
              </a:solidFill>
              <a:latin typeface="Calibri" panose="020F0502020204030204" pitchFamily="34" charset="0"/>
              <a:ea typeface="Open Sans Light" pitchFamily="34" charset="0"/>
              <a:cs typeface="Open Sans Light" pitchFamily="34" charset="0"/>
              <a:sym typeface="Calibri"/>
            </a:endParaRPr>
          </a:p>
        </p:txBody>
      </p:sp>
      <p:sp>
        <p:nvSpPr>
          <p:cNvPr id="9" name="Retângulo de cantos arredondados 30"/>
          <p:cNvSpPr/>
          <p:nvPr/>
        </p:nvSpPr>
        <p:spPr>
          <a:xfrm>
            <a:off x="6815897" y="1150722"/>
            <a:ext cx="2582545" cy="268789"/>
          </a:xfrm>
          <a:prstGeom prst="roundRect">
            <a:avLst>
              <a:gd name="adj" fmla="val 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82848" tIns="41424" rIns="82848" bIns="41424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14223" latinLnBrk="1" hangingPunct="0"/>
            <a:r>
              <a:rPr lang="pt-BR" sz="1450" b="1" dirty="0">
                <a:solidFill>
                  <a:schemeClr val="bg1"/>
                </a:solidFill>
                <a:latin typeface="Calibri" panose="020F0502020204030204" pitchFamily="34" charset="0"/>
                <a:ea typeface="Open Sans Light" pitchFamily="34" charset="0"/>
                <a:cs typeface="Open Sans Light" pitchFamily="34" charset="0"/>
              </a:rPr>
              <a:t>MODELO COM GIT</a:t>
            </a:r>
            <a:endParaRPr lang="pt-BR" sz="1450" b="1" dirty="0">
              <a:solidFill>
                <a:schemeClr val="bg1"/>
              </a:solidFill>
              <a:latin typeface="Calibri" panose="020F0502020204030204" pitchFamily="34" charset="0"/>
              <a:ea typeface="Open Sans Light" pitchFamily="34" charset="0"/>
              <a:cs typeface="Open Sans Light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1024459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35"/>
          <p:cNvSpPr txBox="1"/>
          <p:nvPr/>
        </p:nvSpPr>
        <p:spPr>
          <a:xfrm>
            <a:off x="464350" y="1448928"/>
            <a:ext cx="1687499" cy="315471"/>
          </a:xfrm>
          <a:prstGeom prst="rect">
            <a:avLst/>
          </a:prstGeom>
          <a:solidFill>
            <a:srgbClr val="0AB4BA"/>
          </a:solidFill>
        </p:spPr>
        <p:txBody>
          <a:bodyPr wrap="square" rtlCol="0" anchor="ctr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Prática</a:t>
            </a:r>
          </a:p>
        </p:txBody>
      </p:sp>
      <p:sp>
        <p:nvSpPr>
          <p:cNvPr id="3" name="Retângulo 2"/>
          <p:cNvSpPr/>
          <p:nvPr/>
        </p:nvSpPr>
        <p:spPr>
          <a:xfrm>
            <a:off x="464350" y="1871146"/>
            <a:ext cx="21467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https://git-scm.com/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1092" y="2347225"/>
            <a:ext cx="7493000" cy="3845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954738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35"/>
          <p:cNvSpPr txBox="1"/>
          <p:nvPr/>
        </p:nvSpPr>
        <p:spPr>
          <a:xfrm>
            <a:off x="807250" y="2024620"/>
            <a:ext cx="3078950" cy="315471"/>
          </a:xfrm>
          <a:prstGeom prst="rect">
            <a:avLst/>
          </a:prstGeom>
          <a:solidFill>
            <a:srgbClr val="0AB4BA"/>
          </a:solidFill>
        </p:spPr>
        <p:txBody>
          <a:bodyPr wrap="square" rtlCol="0" anchor="ctr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Crie uma pasta chamada moveis</a:t>
            </a:r>
          </a:p>
        </p:txBody>
      </p:sp>
      <p:sp>
        <p:nvSpPr>
          <p:cNvPr id="7" name="CaixaDeTexto 35"/>
          <p:cNvSpPr txBox="1"/>
          <p:nvPr/>
        </p:nvSpPr>
        <p:spPr>
          <a:xfrm>
            <a:off x="807250" y="5437301"/>
            <a:ext cx="3078950" cy="538609"/>
          </a:xfrm>
          <a:prstGeom prst="rect">
            <a:avLst/>
          </a:prstGeom>
          <a:solidFill>
            <a:srgbClr val="0AB4BA"/>
          </a:solidFill>
        </p:spPr>
        <p:txBody>
          <a:bodyPr wrap="square" rtlCol="0" anchor="ctr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Crie um arquivo chamado index.html</a:t>
            </a: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2654" y="1164312"/>
            <a:ext cx="4790452" cy="2693314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1120" y="4043363"/>
            <a:ext cx="5387428" cy="3028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3391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35"/>
          <p:cNvSpPr txBox="1"/>
          <p:nvPr/>
        </p:nvSpPr>
        <p:spPr>
          <a:xfrm>
            <a:off x="507211" y="2423052"/>
            <a:ext cx="4036213" cy="315471"/>
          </a:xfrm>
          <a:prstGeom prst="rect">
            <a:avLst/>
          </a:prstGeom>
          <a:solidFill>
            <a:srgbClr val="0AB4BA"/>
          </a:solidFill>
        </p:spPr>
        <p:txBody>
          <a:bodyPr wrap="square" rtlCol="0" anchor="ctr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Botão direito e clique em ‘</a:t>
            </a:r>
            <a:r>
              <a:rPr lang="pt-BR" sz="1450" b="1" kern="0" spc="27" dirty="0" err="1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Git</a:t>
            </a:r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 </a:t>
            </a:r>
            <a:r>
              <a:rPr lang="pt-BR" sz="1450" b="1" kern="0" spc="27" dirty="0" err="1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Bash</a:t>
            </a:r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 </a:t>
            </a:r>
            <a:r>
              <a:rPr lang="pt-BR" sz="1450" b="1" kern="0" spc="27" dirty="0" err="1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here</a:t>
            </a:r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”</a:t>
            </a:r>
          </a:p>
        </p:txBody>
      </p:sp>
      <p:sp>
        <p:nvSpPr>
          <p:cNvPr id="5" name="CaixaDeTexto 35"/>
          <p:cNvSpPr txBox="1"/>
          <p:nvPr/>
        </p:nvSpPr>
        <p:spPr>
          <a:xfrm>
            <a:off x="507211" y="5918727"/>
            <a:ext cx="4036213" cy="315471"/>
          </a:xfrm>
          <a:prstGeom prst="rect">
            <a:avLst/>
          </a:prstGeom>
          <a:solidFill>
            <a:srgbClr val="0AB4BA"/>
          </a:solidFill>
        </p:spPr>
        <p:txBody>
          <a:bodyPr wrap="square" rtlCol="0" anchor="ctr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Crie um repositório com o comando “</a:t>
            </a:r>
            <a:r>
              <a:rPr lang="pt-BR" sz="1450" b="1" kern="0" spc="27" dirty="0" err="1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git</a:t>
            </a:r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 </a:t>
            </a:r>
            <a:r>
              <a:rPr lang="pt-BR" sz="1450" b="1" kern="0" spc="27" dirty="0" err="1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init</a:t>
            </a:r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”</a:t>
            </a: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4900" y="1207174"/>
            <a:ext cx="4906962" cy="2758819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4900" y="4308893"/>
            <a:ext cx="4906962" cy="2706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163856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Default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rgbClr val="4F81BD"/>
          </a:solidFill>
          <a:prstDash val="solid"/>
          <a:bevel/>
        </a:ln>
        <a:effectLst>
          <a:outerShdw blurRad="38100" dist="23000" dir="5400000" rotWithShape="0">
            <a:srgbClr val="000000">
              <a:alpha val="35000"/>
            </a:srgbClr>
          </a:outerShdw>
        </a:effectLst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4F81BD"/>
          </a:solidFill>
          <a:prstDash val="solid"/>
          <a:bevel/>
        </a:ln>
        <a:effectLst>
          <a:outerShdw blurRad="38100" dist="20000" dir="5400000" rotWithShape="0">
            <a:srgbClr val="000000">
              <a:alpha val="38000"/>
            </a:srgbClr>
          </a:outerShdw>
        </a:effectLst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none" lIns="45719" tIns="45719" rIns="45719" bIns="45719" numCol="1" spcCol="38100" rtlCol="0" anchor="t">
        <a:spAutoFit/>
      </a:bodyPr>
      <a:lstStyle>
        <a:defPPr marL="0" marR="0" indent="0" algn="l" defTabSz="457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b="1" i="0" u="none" strike="noStrike" cap="none" spc="0" normalizeH="0" baseline="0" dirty="0" smtClean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Default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rgbClr val="4F81BD"/>
          </a:solidFill>
          <a:prstDash val="solid"/>
          <a:bevel/>
        </a:ln>
        <a:effectLst>
          <a:outerShdw blurRad="38100" dist="23000" dir="5400000" rotWithShape="0">
            <a:srgbClr val="000000">
              <a:alpha val="35000"/>
            </a:srgbClr>
          </a:outerShdw>
        </a:effectLst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4F81BD"/>
          </a:solidFill>
          <a:prstDash val="solid"/>
          <a:bevel/>
        </a:ln>
        <a:effectLst>
          <a:outerShdw blurRad="38100" dist="20000" dir="5400000" rotWithShape="0">
            <a:srgbClr val="000000">
              <a:alpha val="38000"/>
            </a:srgbClr>
          </a:outerShdw>
        </a:effectLst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22436</TotalTime>
  <Words>671</Words>
  <Application>Microsoft Office PowerPoint</Application>
  <PresentationFormat>Personalizar</PresentationFormat>
  <Paragraphs>86</Paragraphs>
  <Slides>35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35</vt:i4>
      </vt:variant>
    </vt:vector>
  </HeadingPairs>
  <TitlesOfParts>
    <vt:vector size="43" baseType="lpstr">
      <vt:lpstr>Arial</vt:lpstr>
      <vt:lpstr>Calibri</vt:lpstr>
      <vt:lpstr>Gotham-Light</vt:lpstr>
      <vt:lpstr>Helvetica</vt:lpstr>
      <vt:lpstr>Helvetica Neue</vt:lpstr>
      <vt:lpstr>Open Sans</vt:lpstr>
      <vt:lpstr>Open Sans Light</vt:lpstr>
      <vt:lpstr>Default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breno.marcantonio</dc:creator>
  <cp:lastModifiedBy>Gustavo Alves</cp:lastModifiedBy>
  <cp:revision>941</cp:revision>
  <dcterms:modified xsi:type="dcterms:W3CDTF">2017-01-10T00:05:34Z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</Properties>
</file>